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459" r:id="rId3"/>
    <p:sldId id="460" r:id="rId4"/>
    <p:sldId id="461" r:id="rId5"/>
    <p:sldId id="261" r:id="rId6"/>
    <p:sldId id="463" r:id="rId7"/>
    <p:sldId id="257" r:id="rId8"/>
    <p:sldId id="262" r:id="rId9"/>
    <p:sldId id="263" r:id="rId10"/>
    <p:sldId id="264" r:id="rId11"/>
    <p:sldId id="386" r:id="rId12"/>
    <p:sldId id="265" r:id="rId13"/>
    <p:sldId id="266" r:id="rId14"/>
    <p:sldId id="267" r:id="rId15"/>
    <p:sldId id="268" r:id="rId16"/>
    <p:sldId id="260" r:id="rId17"/>
    <p:sldId id="269" r:id="rId18"/>
    <p:sldId id="270" r:id="rId19"/>
    <p:sldId id="274" r:id="rId20"/>
    <p:sldId id="271" r:id="rId21"/>
    <p:sldId id="409" r:id="rId22"/>
    <p:sldId id="410" r:id="rId23"/>
    <p:sldId id="411" r:id="rId24"/>
    <p:sldId id="412" r:id="rId25"/>
    <p:sldId id="428" r:id="rId26"/>
    <p:sldId id="400" r:id="rId27"/>
    <p:sldId id="465" r:id="rId28"/>
    <p:sldId id="404" r:id="rId29"/>
    <p:sldId id="458" r:id="rId30"/>
    <p:sldId id="434" r:id="rId31"/>
    <p:sldId id="402" r:id="rId32"/>
    <p:sldId id="401" r:id="rId33"/>
    <p:sldId id="408" r:id="rId34"/>
    <p:sldId id="453" r:id="rId35"/>
    <p:sldId id="454" r:id="rId36"/>
    <p:sldId id="455" r:id="rId37"/>
    <p:sldId id="456" r:id="rId38"/>
    <p:sldId id="457" r:id="rId39"/>
    <p:sldId id="452" r:id="rId40"/>
    <p:sldId id="420" r:id="rId41"/>
    <p:sldId id="451" r:id="rId42"/>
    <p:sldId id="450" r:id="rId43"/>
    <p:sldId id="419" r:id="rId44"/>
    <p:sldId id="276" r:id="rId45"/>
    <p:sldId id="474" r:id="rId46"/>
    <p:sldId id="277" r:id="rId47"/>
    <p:sldId id="275" r:id="rId48"/>
    <p:sldId id="278" r:id="rId49"/>
    <p:sldId id="422" r:id="rId50"/>
    <p:sldId id="423" r:id="rId51"/>
    <p:sldId id="315" r:id="rId52"/>
    <p:sldId id="424" r:id="rId53"/>
    <p:sldId id="426" r:id="rId54"/>
    <p:sldId id="442" r:id="rId55"/>
    <p:sldId id="425" r:id="rId56"/>
    <p:sldId id="439" r:id="rId57"/>
    <p:sldId id="321" r:id="rId58"/>
    <p:sldId id="322" r:id="rId59"/>
    <p:sldId id="444" r:id="rId60"/>
    <p:sldId id="477" r:id="rId61"/>
    <p:sldId id="445" r:id="rId62"/>
    <p:sldId id="446" r:id="rId63"/>
    <p:sldId id="447" r:id="rId64"/>
    <p:sldId id="448" r:id="rId65"/>
    <p:sldId id="449" r:id="rId66"/>
    <p:sldId id="384" r:id="rId67"/>
    <p:sldId id="314" r:id="rId68"/>
    <p:sldId id="413" r:id="rId69"/>
    <p:sldId id="323" r:id="rId70"/>
    <p:sldId id="327" r:id="rId71"/>
    <p:sldId id="436" r:id="rId72"/>
    <p:sldId id="329" r:id="rId73"/>
    <p:sldId id="328" r:id="rId74"/>
    <p:sldId id="325" r:id="rId75"/>
    <p:sldId id="443" r:id="rId76"/>
    <p:sldId id="441" r:id="rId77"/>
    <p:sldId id="330" r:id="rId78"/>
    <p:sldId id="415" r:id="rId79"/>
    <p:sldId id="471" r:id="rId80"/>
    <p:sldId id="332" r:id="rId81"/>
    <p:sldId id="414" r:id="rId82"/>
    <p:sldId id="333" r:id="rId83"/>
    <p:sldId id="395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440" r:id="rId92"/>
    <p:sldId id="417" r:id="rId93"/>
    <p:sldId id="469" r:id="rId94"/>
    <p:sldId id="394" r:id="rId95"/>
    <p:sldId id="343" r:id="rId96"/>
    <p:sldId id="344" r:id="rId97"/>
    <p:sldId id="346" r:id="rId98"/>
    <p:sldId id="433" r:id="rId99"/>
    <p:sldId id="427" r:id="rId100"/>
    <p:sldId id="435" r:id="rId101"/>
    <p:sldId id="352" r:id="rId102"/>
    <p:sldId id="467" r:id="rId103"/>
    <p:sldId id="353" r:id="rId104"/>
    <p:sldId id="399" r:id="rId105"/>
    <p:sldId id="421" r:id="rId106"/>
    <p:sldId id="354" r:id="rId107"/>
    <p:sldId id="355" r:id="rId108"/>
    <p:sldId id="356" r:id="rId109"/>
    <p:sldId id="357" r:id="rId110"/>
    <p:sldId id="358" r:id="rId111"/>
    <p:sldId id="429" r:id="rId112"/>
    <p:sldId id="359" r:id="rId113"/>
    <p:sldId id="438" r:id="rId114"/>
    <p:sldId id="300" r:id="rId115"/>
    <p:sldId id="360" r:id="rId116"/>
    <p:sldId id="430" r:id="rId117"/>
    <p:sldId id="437" r:id="rId118"/>
    <p:sldId id="361" r:id="rId119"/>
    <p:sldId id="475" r:id="rId120"/>
    <p:sldId id="362" r:id="rId121"/>
    <p:sldId id="364" r:id="rId122"/>
    <p:sldId id="365" r:id="rId123"/>
    <p:sldId id="367" r:id="rId124"/>
    <p:sldId id="368" r:id="rId125"/>
    <p:sldId id="369" r:id="rId126"/>
    <p:sldId id="370" r:id="rId127"/>
    <p:sldId id="371" r:id="rId128"/>
    <p:sldId id="372" r:id="rId129"/>
    <p:sldId id="373" r:id="rId130"/>
    <p:sldId id="374" r:id="rId131"/>
    <p:sldId id="375" r:id="rId132"/>
    <p:sldId id="376" r:id="rId133"/>
    <p:sldId id="378" r:id="rId134"/>
    <p:sldId id="379" r:id="rId135"/>
    <p:sldId id="432" r:id="rId136"/>
    <p:sldId id="380" r:id="rId137"/>
    <p:sldId id="476" r:id="rId138"/>
    <p:sldId id="381" r:id="rId139"/>
    <p:sldId id="383" r:id="rId140"/>
    <p:sldId id="377" r:id="rId141"/>
    <p:sldId id="294" r:id="rId142"/>
    <p:sldId id="301" r:id="rId143"/>
    <p:sldId id="307" r:id="rId144"/>
    <p:sldId id="309" r:id="rId145"/>
    <p:sldId id="310" r:id="rId1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750" autoAdjust="0"/>
    <p:restoredTop sz="92171" autoAdjust="0"/>
  </p:normalViewPr>
  <p:slideViewPr>
    <p:cSldViewPr>
      <p:cViewPr>
        <p:scale>
          <a:sx n="70" d="100"/>
          <a:sy n="70" d="100"/>
        </p:scale>
        <p:origin x="-166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FEEE-9FF2-4959-A0CE-D86D9AE1C80B}" type="datetimeFigureOut">
              <a:rPr lang="en-US" smtClean="0"/>
              <a:pPr/>
              <a:t>30-May-19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4F7A-B75A-4125-9B40-5B0057C410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6b.doc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ppt-links/05-06a.doc" TargetMode="External"/><Relationship Id="rId4" Type="http://schemas.openxmlformats.org/officeDocument/2006/relationships/image" Target="../media/image23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7.doc" TargetMode="External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ppt-links/05-08.doc" TargetMode="Externa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6b.doc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ppt-links/05-06a.doc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3.doc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2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4.doc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5b.doc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ppt-links/05-05a.doc" TargetMode="External"/><Relationship Id="rId4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ppt-links/05-05b.doc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ppt-links/05-05a.doc" TargetMode="External"/><Relationship Id="rId4" Type="http://schemas.openxmlformats.org/officeDocument/2006/relationships/image" Target="../media/image23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3124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9900"/>
                </a:solidFill>
              </a:rPr>
              <a:t>SOURCES  OF HOMOEOPATHIC DRUGS</a:t>
            </a:r>
            <a:endParaRPr lang="en-IN" sz="6000" dirty="0">
              <a:solidFill>
                <a:srgbClr val="FF99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81400"/>
            <a:ext cx="6339840" cy="1240464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PRESENTED BY,</a:t>
            </a:r>
          </a:p>
          <a:p>
            <a:r>
              <a:rPr lang="en-US" b="1" dirty="0" smtClean="0">
                <a:solidFill>
                  <a:srgbClr val="FF9900"/>
                </a:solidFill>
              </a:rPr>
              <a:t>DEPT OF MATERIA MEDICA</a:t>
            </a:r>
            <a:endParaRPr lang="en-US" b="1" dirty="0">
              <a:solidFill>
                <a:srgbClr val="FF99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Achyranthes</a:t>
            </a:r>
            <a:r>
              <a:rPr lang="en-US" dirty="0" smtClean="0"/>
              <a:t> </a:t>
            </a:r>
            <a:r>
              <a:rPr lang="en-US" dirty="0" err="1" smtClean="0"/>
              <a:t>aspera</a:t>
            </a:r>
            <a:r>
              <a:rPr lang="en-US" dirty="0" smtClean="0"/>
              <a:t>(Achy-a)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Achyranthes</a:t>
            </a:r>
            <a:r>
              <a:rPr lang="en-US" b="1" dirty="0" smtClean="0"/>
              <a:t> </a:t>
            </a:r>
            <a:r>
              <a:rPr lang="en-US" b="1" dirty="0" err="1" smtClean="0"/>
              <a:t>aspera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Prickly chaff flower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Amaranthaceae</a:t>
            </a:r>
            <a:endParaRPr lang="en-US" b="1" dirty="0" smtClean="0"/>
          </a:p>
          <a:p>
            <a:r>
              <a:rPr lang="en-US" b="1" dirty="0" smtClean="0"/>
              <a:t>PU – Whole plant without roots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026" name="Picture 2" descr="C:\Documents and Settings\Administrator\Desktop\achyranth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441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5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372600" cy="4343400"/>
          </a:xfrm>
        </p:spPr>
        <p:txBody>
          <a:bodyPr/>
          <a:lstStyle/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990000"/>
                </a:solidFill>
                <a:effectLst/>
                <a:latin typeface="Arial" charset="0"/>
              </a:rPr>
              <a:t>SEEDS</a:t>
            </a: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endParaRPr lang="en-US" sz="2800" b="1" dirty="0" smtClean="0">
              <a:solidFill>
                <a:srgbClr val="0000CC"/>
              </a:solidFill>
              <a:effectLst/>
              <a:latin typeface="Arial" charset="0"/>
            </a:endParaRP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dirty="0" smtClean="0">
                <a:solidFill>
                  <a:srgbClr val="0000CC"/>
                </a:solidFill>
                <a:effectLst/>
                <a:latin typeface="Arial" charset="0"/>
              </a:rPr>
              <a:t>Fresh</a:t>
            </a:r>
            <a:r>
              <a:rPr lang="en-US" sz="2800" b="1" dirty="0" smtClean="0">
                <a:effectLst/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Avena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sativa,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Cucurbita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pepo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Ignatia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dirty="0" smtClean="0">
                <a:solidFill>
                  <a:srgbClr val="0000CC"/>
                </a:solidFill>
                <a:effectLst/>
                <a:latin typeface="Arial" charset="0"/>
              </a:rPr>
              <a:t>Dried</a:t>
            </a:r>
            <a:r>
              <a:rPr lang="en-US" sz="2800" b="1" dirty="0" smtClean="0">
                <a:effectLst/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Cocculus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indicus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Coffea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cruda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			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Nux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moschata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Nux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vomica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	</a:t>
            </a: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              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Sabadilla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Arial" charset="0"/>
              </a:rPr>
              <a:t>Staphysagria</a:t>
            </a:r>
            <a:endParaRPr lang="en-US" sz="2800" b="1" dirty="0" smtClean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197" name="Picture 8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6056313"/>
            <a:ext cx="7096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sf2a41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8194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AVENA SATIVA(</a:t>
            </a:r>
            <a:r>
              <a:rPr lang="en-US" dirty="0" err="1" smtClean="0"/>
              <a:t>Aven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Avena</a:t>
            </a:r>
            <a:r>
              <a:rPr lang="en-US" b="1" dirty="0" smtClean="0"/>
              <a:t> sativa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Oats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Gramineae</a:t>
            </a:r>
            <a:endParaRPr lang="en-US" b="1" dirty="0" smtClean="0"/>
          </a:p>
          <a:p>
            <a:r>
              <a:rPr lang="en-US" b="1" dirty="0" smtClean="0"/>
              <a:t>PU – Fresh Seed</a:t>
            </a:r>
          </a:p>
          <a:p>
            <a:r>
              <a:rPr lang="en-US" b="1" dirty="0" smtClean="0"/>
              <a:t>Distribution – India</a:t>
            </a:r>
          </a:p>
          <a:p>
            <a:pPr marL="82296" indent="0">
              <a:buNone/>
            </a:pPr>
            <a:endParaRPr lang="en-US" b="1" dirty="0"/>
          </a:p>
        </p:txBody>
      </p:sp>
      <p:pic>
        <p:nvPicPr>
          <p:cNvPr id="31747" name="Picture 3" descr="C:\Documents and Settings\Administrator\Desktop\AVE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Nux</a:t>
            </a:r>
            <a:r>
              <a:rPr lang="en-US" dirty="0" smtClean="0"/>
              <a:t>  </a:t>
            </a:r>
            <a:r>
              <a:rPr lang="en-US" dirty="0" err="1" smtClean="0"/>
              <a:t>vomica</a:t>
            </a:r>
            <a:r>
              <a:rPr lang="en-US" dirty="0" smtClean="0"/>
              <a:t>(</a:t>
            </a:r>
            <a:r>
              <a:rPr lang="en-US" dirty="0" err="1" smtClean="0"/>
              <a:t>Nux</a:t>
            </a:r>
            <a:r>
              <a:rPr lang="en-US" dirty="0" smtClean="0"/>
              <a:t>-v)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Strychnos</a:t>
            </a:r>
            <a:r>
              <a:rPr lang="en-US" b="1" dirty="0" smtClean="0"/>
              <a:t> </a:t>
            </a:r>
            <a:r>
              <a:rPr lang="en-US" b="1" dirty="0" err="1" smtClean="0"/>
              <a:t>nux</a:t>
            </a:r>
            <a:r>
              <a:rPr lang="en-US" b="1" dirty="0" smtClean="0"/>
              <a:t> </a:t>
            </a:r>
            <a:r>
              <a:rPr lang="en-US" b="1" dirty="0" err="1" smtClean="0"/>
              <a:t>vomica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Poison nut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Loganiaceae</a:t>
            </a:r>
            <a:endParaRPr lang="en-US" b="1" dirty="0" smtClean="0"/>
          </a:p>
          <a:p>
            <a:r>
              <a:rPr lang="en-US" b="1" dirty="0" smtClean="0"/>
              <a:t>PU –Dried Seeds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026" name="Picture 2" descr="C:\Documents and Settings\Administrator\Desktop\nux vom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267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Areca catechu(</a:t>
            </a:r>
            <a:r>
              <a:rPr lang="en-US" dirty="0" err="1" smtClean="0"/>
              <a:t>Arec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Areca catechu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Betel Nut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Palmae</a:t>
            </a:r>
            <a:endParaRPr lang="en-US" b="1" dirty="0" smtClean="0"/>
          </a:p>
          <a:p>
            <a:r>
              <a:rPr lang="en-US" b="1" dirty="0" smtClean="0"/>
              <a:t>PU – Seed (Nut )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4098" name="Picture 2" descr="C:\Documents and Settings\Administrator\Desktop\are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191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CUCURBITA PEPO(</a:t>
            </a:r>
            <a:r>
              <a:rPr lang="en-US" dirty="0" err="1" smtClean="0"/>
              <a:t>Cuc</a:t>
            </a:r>
            <a:r>
              <a:rPr lang="en-US" dirty="0" smtClean="0"/>
              <a:t>-p)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Cucurbita</a:t>
            </a:r>
            <a:r>
              <a:rPr lang="en-US" b="1" dirty="0" smtClean="0"/>
              <a:t> </a:t>
            </a:r>
            <a:r>
              <a:rPr lang="en-US" b="1" dirty="0" err="1" smtClean="0"/>
              <a:t>pepo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Pumpkin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Cucurbitaceae</a:t>
            </a:r>
            <a:endParaRPr lang="en-US" b="1" dirty="0" smtClean="0"/>
          </a:p>
          <a:p>
            <a:r>
              <a:rPr lang="en-US" b="1" dirty="0" smtClean="0"/>
              <a:t>PU – Fresh Seeds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32770" name="Picture 2" descr="C:\Documents and Settings\Administrator\Desktop\CUC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IGNATIA AMARA(</a:t>
            </a:r>
            <a:r>
              <a:rPr lang="en-US" dirty="0" err="1" smtClean="0"/>
              <a:t>Ign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Ignatia</a:t>
            </a:r>
            <a:r>
              <a:rPr lang="en-US" b="1" dirty="0" smtClean="0"/>
              <a:t> </a:t>
            </a:r>
            <a:r>
              <a:rPr lang="en-US" b="1" dirty="0" err="1" smtClean="0"/>
              <a:t>amara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St. Ignatius bean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Loganiaceae</a:t>
            </a:r>
            <a:endParaRPr lang="en-US" b="1" dirty="0" smtClean="0"/>
          </a:p>
          <a:p>
            <a:r>
              <a:rPr lang="en-US" b="1" dirty="0" smtClean="0"/>
              <a:t>PU – Fresh Seed</a:t>
            </a:r>
          </a:p>
          <a:p>
            <a:r>
              <a:rPr lang="en-US" b="1" dirty="0" smtClean="0"/>
              <a:t>Distribution – China, Philippines</a:t>
            </a:r>
            <a:endParaRPr lang="en-US" b="1" dirty="0"/>
          </a:p>
        </p:txBody>
      </p:sp>
      <p:pic>
        <p:nvPicPr>
          <p:cNvPr id="33794" name="Picture 2" descr="C:\Documents and Settings\Administrator\Desktop\IGNAT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SYZYGIUM JAMBOLANUM(</a:t>
            </a:r>
            <a:r>
              <a:rPr lang="en-US" dirty="0" err="1" smtClean="0"/>
              <a:t>Syzyg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Syzygium</a:t>
            </a:r>
            <a:r>
              <a:rPr lang="en-US" b="1" dirty="0" smtClean="0"/>
              <a:t> </a:t>
            </a:r>
            <a:r>
              <a:rPr lang="en-US" b="1" dirty="0" err="1" smtClean="0"/>
              <a:t>cuminii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Myrtaceae</a:t>
            </a:r>
            <a:endParaRPr lang="en-US" b="1" dirty="0" smtClean="0"/>
          </a:p>
          <a:p>
            <a:r>
              <a:rPr lang="en-US" b="1" dirty="0" smtClean="0"/>
              <a:t>CN – Black Plum(naval)</a:t>
            </a:r>
          </a:p>
          <a:p>
            <a:r>
              <a:rPr lang="en-US" b="1" dirty="0" smtClean="0"/>
              <a:t>PU –  Fresh Seeds</a:t>
            </a:r>
          </a:p>
          <a:p>
            <a:r>
              <a:rPr lang="en-US" b="1" dirty="0" smtClean="0"/>
              <a:t>Distribution - India</a:t>
            </a:r>
          </a:p>
        </p:txBody>
      </p:sp>
      <p:pic>
        <p:nvPicPr>
          <p:cNvPr id="34818" name="Picture 2" descr="C:\Documents and Settings\Administrator\Desktop\SYZ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COFFEA CRUDA(</a:t>
            </a:r>
            <a:r>
              <a:rPr lang="en-US" dirty="0" err="1" smtClean="0"/>
              <a:t>Coff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Coffea</a:t>
            </a:r>
            <a:r>
              <a:rPr lang="en-US" b="1" dirty="0" smtClean="0"/>
              <a:t> </a:t>
            </a:r>
            <a:r>
              <a:rPr lang="en-US" b="1" dirty="0" err="1" smtClean="0"/>
              <a:t>cruda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Coffee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Rubiaceae</a:t>
            </a:r>
            <a:endParaRPr lang="en-US" b="1" dirty="0" smtClean="0"/>
          </a:p>
          <a:p>
            <a:r>
              <a:rPr lang="en-US" b="1" dirty="0" smtClean="0"/>
              <a:t>PU –Dried Seeds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35842" name="Picture 2" descr="C:\Documents and Settings\Administrator\Desktop\COF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CEDRON(</a:t>
            </a:r>
            <a:r>
              <a:rPr lang="en-US" dirty="0" err="1" smtClean="0"/>
              <a:t>Cedr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Simaba</a:t>
            </a:r>
            <a:r>
              <a:rPr lang="en-US" b="1" dirty="0" smtClean="0"/>
              <a:t> </a:t>
            </a:r>
            <a:r>
              <a:rPr lang="en-US" b="1" dirty="0" err="1" smtClean="0"/>
              <a:t>cedron</a:t>
            </a:r>
            <a:r>
              <a:rPr lang="en-US" b="1" dirty="0" smtClean="0"/>
              <a:t> </a:t>
            </a:r>
            <a:r>
              <a:rPr lang="en-US" b="1" dirty="0" err="1" smtClean="0"/>
              <a:t>plancb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Simarubaceae</a:t>
            </a:r>
            <a:endParaRPr lang="en-US" b="1" dirty="0" smtClean="0"/>
          </a:p>
          <a:p>
            <a:r>
              <a:rPr lang="en-US" b="1" dirty="0" smtClean="0"/>
              <a:t>CN – Rattle </a:t>
            </a:r>
            <a:r>
              <a:rPr lang="en-US" b="1" dirty="0" err="1" smtClean="0"/>
              <a:t>snakebean</a:t>
            </a:r>
            <a:endParaRPr lang="en-US" b="1" dirty="0" smtClean="0"/>
          </a:p>
          <a:p>
            <a:r>
              <a:rPr lang="en-US" b="1" dirty="0" smtClean="0"/>
              <a:t>PU – Dried Seed</a:t>
            </a:r>
          </a:p>
          <a:p>
            <a:r>
              <a:rPr lang="en-US" b="1" dirty="0" smtClean="0"/>
              <a:t>Distribution – West Indies, U.S.</a:t>
            </a:r>
            <a:endParaRPr lang="en-US" b="1" dirty="0"/>
          </a:p>
        </p:txBody>
      </p:sp>
      <p:pic>
        <p:nvPicPr>
          <p:cNvPr id="36866" name="Picture 2" descr="C:\Documents and Settings\Administrator\Desktop\CEDR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267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ACALYPHA INDICA(</a:t>
            </a:r>
            <a:r>
              <a:rPr lang="en-US" dirty="0" err="1" smtClean="0"/>
              <a:t>Acal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- </a:t>
            </a:r>
            <a:r>
              <a:rPr lang="en-US" b="1" dirty="0" err="1" smtClean="0"/>
              <a:t>Acalypha</a:t>
            </a:r>
            <a:r>
              <a:rPr lang="en-US" b="1" dirty="0" smtClean="0"/>
              <a:t> </a:t>
            </a:r>
            <a:r>
              <a:rPr lang="en-US" b="1" dirty="0" err="1" smtClean="0"/>
              <a:t>indica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Indian nettle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Euphorbiaceae</a:t>
            </a:r>
            <a:endParaRPr lang="en-US" b="1" dirty="0" smtClean="0"/>
          </a:p>
          <a:p>
            <a:r>
              <a:rPr lang="en-US" b="1" dirty="0" smtClean="0"/>
              <a:t>PU – Whole plant with roots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5122" name="Picture 2" descr="C:\Documents and Settings\Administrator\My Documents\My Pictures\ACALYP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29540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ABEL MOSCHUS(Abel)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Abel </a:t>
            </a:r>
            <a:r>
              <a:rPr lang="en-IN" b="1" dirty="0" err="1" smtClean="0"/>
              <a:t>moschus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Lady’s Finger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Malvaceae</a:t>
            </a:r>
            <a:endParaRPr lang="en-IN" b="1" dirty="0" smtClean="0"/>
          </a:p>
          <a:p>
            <a:r>
              <a:rPr lang="en-IN" b="1" dirty="0" smtClean="0"/>
              <a:t>PU –  Fresh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AbelmoschusManihot05081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95400"/>
            <a:ext cx="419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COCCULUS INDICUS(</a:t>
            </a:r>
            <a:r>
              <a:rPr lang="en-US" dirty="0" err="1" smtClean="0"/>
              <a:t>Cocc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Cocculus</a:t>
            </a:r>
            <a:r>
              <a:rPr lang="en-US" b="1" dirty="0" smtClean="0"/>
              <a:t> </a:t>
            </a:r>
            <a:r>
              <a:rPr lang="en-US" b="1" dirty="0" err="1" smtClean="0"/>
              <a:t>indicus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Indian cockle</a:t>
            </a:r>
          </a:p>
          <a:p>
            <a:r>
              <a:rPr lang="en-US" b="1" dirty="0" smtClean="0"/>
              <a:t>FAMILY - </a:t>
            </a:r>
            <a:r>
              <a:rPr lang="en-US" b="1" dirty="0" err="1" smtClean="0"/>
              <a:t>Menispermaceae</a:t>
            </a:r>
            <a:r>
              <a:rPr lang="en-US" b="1" dirty="0" smtClean="0"/>
              <a:t>  </a:t>
            </a:r>
          </a:p>
          <a:p>
            <a:r>
              <a:rPr lang="en-US" b="1" dirty="0" smtClean="0"/>
              <a:t>PU – Dried Seeds</a:t>
            </a:r>
          </a:p>
          <a:p>
            <a:r>
              <a:rPr lang="en-US" b="1" dirty="0" smtClean="0"/>
              <a:t>Distribution – India, Burma</a:t>
            </a:r>
            <a:endParaRPr lang="en-US" b="1" dirty="0"/>
          </a:p>
        </p:txBody>
      </p:sp>
      <p:pic>
        <p:nvPicPr>
          <p:cNvPr id="37890" name="Picture 2" descr="C:\Documents and Settings\Administrator\Desktop\COCC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NUX VOMICA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Strychnos</a:t>
            </a:r>
            <a:r>
              <a:rPr lang="en-IN" b="1" dirty="0" smtClean="0"/>
              <a:t> </a:t>
            </a:r>
            <a:r>
              <a:rPr lang="en-IN" b="1" dirty="0" err="1" smtClean="0"/>
              <a:t>nux</a:t>
            </a:r>
            <a:r>
              <a:rPr lang="en-IN" b="1" dirty="0" smtClean="0"/>
              <a:t> vomica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Poison nut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Loganiaceae</a:t>
            </a:r>
            <a:endParaRPr lang="en-IN" b="1" dirty="0" smtClean="0"/>
          </a:p>
          <a:p>
            <a:r>
              <a:rPr lang="en-IN" b="1" dirty="0" smtClean="0"/>
              <a:t>PU – Dried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STRYCHNOS%20NUX-VOMICA%20L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COCCULUS INDICUS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G:\New Folder (2)\raja\Cocculus%20indicu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143000"/>
            <a:ext cx="73152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CARDUS MARIANUS(Card-m)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Cardus</a:t>
            </a:r>
            <a:r>
              <a:rPr lang="en-US" b="1" dirty="0" smtClean="0"/>
              <a:t> </a:t>
            </a:r>
            <a:r>
              <a:rPr lang="en-US" b="1" dirty="0" err="1" smtClean="0"/>
              <a:t>marianus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St. Mary’s thistle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PU – Dried Seeds</a:t>
            </a:r>
          </a:p>
          <a:p>
            <a:r>
              <a:rPr lang="en-US" b="1" dirty="0" smtClean="0"/>
              <a:t>Distribution – Punjab, J&amp;K</a:t>
            </a:r>
            <a:endParaRPr lang="en-US" b="1" dirty="0"/>
          </a:p>
        </p:txBody>
      </p:sp>
      <p:pic>
        <p:nvPicPr>
          <p:cNvPr id="38914" name="Picture 2" descr="C:\Documents and Settings\Administrator\Desktop\C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/>
              <a:t>Abrus</a:t>
            </a:r>
            <a:r>
              <a:rPr lang="en-IN" dirty="0" smtClean="0"/>
              <a:t> </a:t>
            </a:r>
            <a:r>
              <a:rPr lang="en-IN" dirty="0" err="1" smtClean="0"/>
              <a:t>precatorius</a:t>
            </a:r>
            <a:r>
              <a:rPr lang="en-IN" dirty="0" smtClean="0"/>
              <a:t>(</a:t>
            </a:r>
            <a:r>
              <a:rPr lang="en-IN" dirty="0" err="1" smtClean="0"/>
              <a:t>Abr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Abrus</a:t>
            </a:r>
            <a:r>
              <a:rPr lang="en-IN" b="1" dirty="0" smtClean="0"/>
              <a:t> </a:t>
            </a:r>
            <a:r>
              <a:rPr lang="en-IN" b="1" dirty="0" err="1" smtClean="0"/>
              <a:t>precatorius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Indian liquorice</a:t>
            </a:r>
          </a:p>
          <a:p>
            <a:r>
              <a:rPr lang="en-IN" b="1" dirty="0" smtClean="0"/>
              <a:t>FAMILY - </a:t>
            </a:r>
            <a:r>
              <a:rPr lang="en-IN" b="1" dirty="0" err="1" smtClean="0"/>
              <a:t>Fabaceae</a:t>
            </a:r>
            <a:endParaRPr lang="en-IN" b="1" dirty="0" smtClean="0"/>
          </a:p>
          <a:p>
            <a:r>
              <a:rPr lang="en-IN" b="1" dirty="0" smtClean="0"/>
              <a:t>Part used – Dried Seed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abrus prucatoriu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NUX MOSCHATA(</a:t>
            </a:r>
            <a:r>
              <a:rPr lang="en-IN" dirty="0" err="1" smtClean="0"/>
              <a:t>Nux</a:t>
            </a:r>
            <a:r>
              <a:rPr lang="en-IN" dirty="0" smtClean="0"/>
              <a:t>-m)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Myristica</a:t>
            </a:r>
            <a:r>
              <a:rPr lang="en-IN" b="1" dirty="0" smtClean="0"/>
              <a:t> </a:t>
            </a:r>
            <a:r>
              <a:rPr lang="en-IN" b="1" dirty="0" err="1" smtClean="0"/>
              <a:t>fragrans</a:t>
            </a:r>
            <a:r>
              <a:rPr lang="en-IN" b="1" dirty="0" smtClean="0"/>
              <a:t> </a:t>
            </a:r>
            <a:r>
              <a:rPr lang="en-IN" b="1" dirty="0" err="1" smtClean="0"/>
              <a:t>houtt</a:t>
            </a:r>
            <a:endParaRPr lang="en-IN" b="1" dirty="0" smtClean="0"/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Myristicaceae</a:t>
            </a:r>
            <a:endParaRPr lang="en-IN" b="1" dirty="0" smtClean="0"/>
          </a:p>
          <a:p>
            <a:r>
              <a:rPr lang="en-IN" b="1" dirty="0" smtClean="0"/>
              <a:t>CN – Nut Meg</a:t>
            </a:r>
          </a:p>
          <a:p>
            <a:r>
              <a:rPr lang="en-IN" b="1" dirty="0" smtClean="0"/>
              <a:t>PU – Dried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NUX_MOSCHAT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ck5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839200" cy="541020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smtClean="0">
                <a:solidFill>
                  <a:srgbClr val="990000"/>
                </a:solidFill>
                <a:effectLst/>
                <a:latin typeface="Arial" charset="0"/>
              </a:rPr>
              <a:t>BARK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Fresh outer bark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Abies canadensis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Dried outer bark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:Cinchona, Mezereum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Inner bark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Cinnamomum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Fresh bark of root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Baptisia tinctoria,</a:t>
            </a:r>
            <a:r>
              <a:rPr lang="en-US" sz="2800" b="1" smtClean="0">
                <a:effectLst/>
                <a:latin typeface="Arial" charset="0"/>
              </a:rPr>
              <a:t> 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None/>
            </a:pPr>
            <a:r>
              <a:rPr lang="en-US" sz="2800" b="1" smtClean="0">
                <a:effectLst/>
                <a:latin typeface="Arial" charset="0"/>
              </a:rPr>
              <a:t>   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Berberis vulgaris, Hamamelis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Dried bark of root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Gossypium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	                                  herbaceum 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Bark of root and stem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Robinia</a:t>
            </a:r>
          </a:p>
          <a:p>
            <a:pPr marL="350838" indent="-350838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Bark of trees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Azadhirachta indica,</a:t>
            </a:r>
          </a:p>
          <a:p>
            <a:pPr marL="350838" indent="-3508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   Jonosia asoka, Terminalia arjuna</a:t>
            </a:r>
          </a:p>
        </p:txBody>
      </p:sp>
      <p:pic>
        <p:nvPicPr>
          <p:cNvPr id="9220" name="Picture 6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488" y="6181725"/>
            <a:ext cx="709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ABIES  NIGRA(</a:t>
            </a:r>
            <a:r>
              <a:rPr lang="en-US" dirty="0" err="1" smtClean="0"/>
              <a:t>Abies</a:t>
            </a:r>
            <a:r>
              <a:rPr lang="en-US" dirty="0" smtClean="0"/>
              <a:t>-n)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Abies</a:t>
            </a:r>
            <a:r>
              <a:rPr lang="en-US" dirty="0" smtClean="0"/>
              <a:t> </a:t>
            </a:r>
            <a:r>
              <a:rPr lang="en-US" dirty="0" err="1" smtClean="0"/>
              <a:t>canadensis</a:t>
            </a:r>
            <a:r>
              <a:rPr lang="en-US" dirty="0" smtClean="0"/>
              <a:t> </a:t>
            </a:r>
            <a:r>
              <a:rPr lang="en-US" dirty="0" err="1" smtClean="0"/>
              <a:t>Michx</a:t>
            </a:r>
            <a:endParaRPr lang="en-US" dirty="0" smtClean="0"/>
          </a:p>
          <a:p>
            <a:r>
              <a:rPr lang="en-US" dirty="0" smtClean="0"/>
              <a:t>CN – Black spruce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Pinaceae</a:t>
            </a:r>
            <a:endParaRPr lang="en-US" dirty="0" smtClean="0"/>
          </a:p>
          <a:p>
            <a:r>
              <a:rPr lang="en-US" dirty="0" smtClean="0"/>
              <a:t>PU – Bark</a:t>
            </a:r>
          </a:p>
          <a:p>
            <a:r>
              <a:rPr lang="en-US" dirty="0" smtClean="0"/>
              <a:t>Distribution – North America</a:t>
            </a:r>
          </a:p>
        </p:txBody>
      </p:sp>
      <p:pic>
        <p:nvPicPr>
          <p:cNvPr id="39938" name="Picture 2" descr="C:\Documents and Settings\Administrator\Desktop\ABI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4038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ACONITUM NAPELLUS(</a:t>
            </a:r>
            <a:r>
              <a:rPr lang="en-US" dirty="0" err="1" smtClean="0"/>
              <a:t>Acon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/>
          </a:bodyPr>
          <a:lstStyle/>
          <a:p>
            <a:r>
              <a:rPr lang="en-US" b="1" dirty="0" smtClean="0"/>
              <a:t>BN – Aconitum </a:t>
            </a:r>
            <a:r>
              <a:rPr lang="en-US" b="1" dirty="0" err="1" smtClean="0"/>
              <a:t>napellus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Monk’s hood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Ranunculaceae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 – Himalayas, Siberia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SALIX NIGRA(Sal-n)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Salix </a:t>
            </a:r>
            <a:r>
              <a:rPr lang="en-US" dirty="0" err="1" smtClean="0"/>
              <a:t>nigra</a:t>
            </a:r>
            <a:r>
              <a:rPr lang="en-US" dirty="0" smtClean="0"/>
              <a:t> </a:t>
            </a:r>
            <a:r>
              <a:rPr lang="en-US" dirty="0" err="1" smtClean="0"/>
              <a:t>Marsch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Salicaceae</a:t>
            </a:r>
            <a:endParaRPr lang="en-US" dirty="0" smtClean="0"/>
          </a:p>
          <a:p>
            <a:r>
              <a:rPr lang="en-US" dirty="0" smtClean="0"/>
              <a:t>CN – Black willow</a:t>
            </a:r>
          </a:p>
          <a:p>
            <a:r>
              <a:rPr lang="en-US" dirty="0" smtClean="0"/>
              <a:t>PU – Fresh bark</a:t>
            </a:r>
          </a:p>
          <a:p>
            <a:r>
              <a:rPr lang="en-US" dirty="0" smtClean="0"/>
              <a:t>Distribution – U.S.A</a:t>
            </a:r>
            <a:endParaRPr lang="en-US" dirty="0"/>
          </a:p>
        </p:txBody>
      </p:sp>
      <p:pic>
        <p:nvPicPr>
          <p:cNvPr id="1026" name="Picture 2" descr="C:\Documents and Settings\Administrator\Desktop\SALIX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267200" cy="571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VIBURNUM OPULUS(</a:t>
            </a:r>
            <a:r>
              <a:rPr lang="en-US" dirty="0" err="1" smtClean="0"/>
              <a:t>Vib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Viburnum</a:t>
            </a:r>
            <a:r>
              <a:rPr lang="en-US" dirty="0" smtClean="0"/>
              <a:t> </a:t>
            </a:r>
            <a:r>
              <a:rPr lang="en-US" dirty="0" err="1" smtClean="0"/>
              <a:t>opulus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Cranberry tree bush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Caprifoliaceae</a:t>
            </a:r>
            <a:endParaRPr lang="en-US" dirty="0" smtClean="0"/>
          </a:p>
          <a:p>
            <a:r>
              <a:rPr lang="en-US" dirty="0" smtClean="0"/>
              <a:t>PU – Fresh Bark</a:t>
            </a:r>
          </a:p>
          <a:p>
            <a:r>
              <a:rPr lang="en-US" dirty="0" smtClean="0"/>
              <a:t>Distribution – Canada, Europe, Asia</a:t>
            </a:r>
            <a:endParaRPr lang="en-US" dirty="0"/>
          </a:p>
        </p:txBody>
      </p:sp>
      <p:pic>
        <p:nvPicPr>
          <p:cNvPr id="2050" name="Picture 2" descr="C:\Documents and Settings\Administrator\Desktop\VIB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ALSTONIA SCHOLARIS(</a:t>
            </a:r>
            <a:r>
              <a:rPr lang="en-US" dirty="0" err="1" smtClean="0"/>
              <a:t>Alst</a:t>
            </a:r>
            <a:r>
              <a:rPr lang="en-US" dirty="0" smtClean="0"/>
              <a:t>-s)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Alstonia</a:t>
            </a:r>
            <a:r>
              <a:rPr lang="en-US" dirty="0" smtClean="0"/>
              <a:t> </a:t>
            </a:r>
            <a:r>
              <a:rPr lang="en-US" dirty="0" err="1" smtClean="0"/>
              <a:t>scholaris</a:t>
            </a:r>
            <a:r>
              <a:rPr lang="en-US" dirty="0" smtClean="0"/>
              <a:t> R. Br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Apocynaceae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Dita</a:t>
            </a:r>
            <a:r>
              <a:rPr lang="en-US" dirty="0" smtClean="0"/>
              <a:t> Bark</a:t>
            </a:r>
          </a:p>
          <a:p>
            <a:r>
              <a:rPr lang="en-US" dirty="0" smtClean="0"/>
              <a:t>PU – Stem Bark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4098" name="Picture 2" descr="C:\Documents and Settings\Administrator\Desktop\A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419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CONDURANGO(</a:t>
            </a:r>
            <a:r>
              <a:rPr lang="en-US" dirty="0" err="1" smtClean="0"/>
              <a:t>Cond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Marsdenia</a:t>
            </a:r>
            <a:r>
              <a:rPr lang="en-US" dirty="0" smtClean="0"/>
              <a:t> </a:t>
            </a:r>
            <a:r>
              <a:rPr lang="en-US" dirty="0" err="1" smtClean="0"/>
              <a:t>condurango</a:t>
            </a:r>
            <a:r>
              <a:rPr lang="en-US" dirty="0" smtClean="0"/>
              <a:t> Nichols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Asclepiadaceae</a:t>
            </a:r>
            <a:endParaRPr lang="en-US" dirty="0" smtClean="0"/>
          </a:p>
          <a:p>
            <a:r>
              <a:rPr lang="en-US" dirty="0" smtClean="0"/>
              <a:t>CN – Condor Plant</a:t>
            </a:r>
          </a:p>
          <a:p>
            <a:r>
              <a:rPr lang="en-US" dirty="0" smtClean="0"/>
              <a:t>PU – Dried Bark</a:t>
            </a:r>
          </a:p>
          <a:p>
            <a:r>
              <a:rPr lang="en-US" dirty="0" smtClean="0"/>
              <a:t>Distribution – South America</a:t>
            </a:r>
            <a:endParaRPr lang="en-US" dirty="0"/>
          </a:p>
        </p:txBody>
      </p:sp>
      <p:pic>
        <p:nvPicPr>
          <p:cNvPr id="5122" name="Picture 2" descr="C:\Documents and Settings\Administrator\Desktop\CO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0999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CINCHONA OFFICINALIS(China)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Cinchona </a:t>
            </a:r>
            <a:r>
              <a:rPr lang="en-US" dirty="0" err="1" smtClean="0"/>
              <a:t>officianalis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Rubiaceae</a:t>
            </a:r>
            <a:endParaRPr lang="en-US" dirty="0" smtClean="0"/>
          </a:p>
          <a:p>
            <a:r>
              <a:rPr lang="en-US" dirty="0" smtClean="0"/>
              <a:t>CN – Peruvian Bark</a:t>
            </a:r>
          </a:p>
          <a:p>
            <a:r>
              <a:rPr lang="en-US" dirty="0" smtClean="0"/>
              <a:t>PU – Dried Bark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6146" name="Picture 2" descr="C:\Documents and Settings\Administrator\Desktop\CINCHO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1"/>
            <a:ext cx="4114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CINCHONA BARK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Administrator\Desktop\CINCHONA BA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MEZEREUM(</a:t>
            </a:r>
            <a:r>
              <a:rPr lang="en-US" dirty="0" err="1" smtClean="0"/>
              <a:t>Mez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Daphne </a:t>
            </a:r>
            <a:r>
              <a:rPr lang="en-US" dirty="0" err="1" smtClean="0"/>
              <a:t>mezereum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Thymeliaceae</a:t>
            </a:r>
            <a:endParaRPr lang="en-US" dirty="0" smtClean="0"/>
          </a:p>
          <a:p>
            <a:r>
              <a:rPr lang="en-US" dirty="0" smtClean="0"/>
              <a:t>CN – Spurge Olive</a:t>
            </a:r>
          </a:p>
          <a:p>
            <a:r>
              <a:rPr lang="en-US" dirty="0" smtClean="0"/>
              <a:t>PU – Dried Bark</a:t>
            </a:r>
          </a:p>
          <a:p>
            <a:r>
              <a:rPr lang="en-US" dirty="0" smtClean="0"/>
              <a:t>Distribution – Europe, Asia</a:t>
            </a:r>
            <a:endParaRPr lang="en-US" dirty="0"/>
          </a:p>
        </p:txBody>
      </p:sp>
      <p:pic>
        <p:nvPicPr>
          <p:cNvPr id="8194" name="Picture 2" descr="C:\Documents and Settings\Administrator\Desktop\MEZ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267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CINNAMON(</a:t>
            </a:r>
            <a:r>
              <a:rPr lang="en-US" dirty="0" err="1" smtClean="0"/>
              <a:t>Cinnm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Cinnamonum</a:t>
            </a:r>
            <a:r>
              <a:rPr lang="en-US" dirty="0" smtClean="0"/>
              <a:t> </a:t>
            </a:r>
            <a:r>
              <a:rPr lang="en-US" dirty="0" err="1" smtClean="0"/>
              <a:t>zeylanicum</a:t>
            </a:r>
            <a:r>
              <a:rPr lang="en-US" dirty="0" smtClean="0"/>
              <a:t> </a:t>
            </a:r>
            <a:r>
              <a:rPr lang="en-US" dirty="0" err="1" smtClean="0"/>
              <a:t>nees</a:t>
            </a:r>
            <a:endParaRPr lang="en-US" dirty="0" smtClean="0"/>
          </a:p>
          <a:p>
            <a:r>
              <a:rPr lang="en-US" dirty="0" smtClean="0"/>
              <a:t>CN – Cinnamon</a:t>
            </a:r>
          </a:p>
          <a:p>
            <a:r>
              <a:rPr lang="en-US" dirty="0" smtClean="0"/>
              <a:t>FAMILY - </a:t>
            </a:r>
            <a:r>
              <a:rPr lang="en-US" dirty="0" err="1" smtClean="0"/>
              <a:t>Lauraceae</a:t>
            </a:r>
            <a:endParaRPr lang="en-US" dirty="0" smtClean="0"/>
          </a:p>
          <a:p>
            <a:r>
              <a:rPr lang="en-US" dirty="0" smtClean="0"/>
              <a:t>PU – Inner Bark</a:t>
            </a:r>
          </a:p>
          <a:p>
            <a:r>
              <a:rPr lang="en-US" dirty="0" smtClean="0"/>
              <a:t>Distribution – India, </a:t>
            </a:r>
            <a:r>
              <a:rPr lang="en-US" dirty="0" err="1" smtClean="0"/>
              <a:t>Srilanka</a:t>
            </a:r>
            <a:endParaRPr lang="en-US" dirty="0"/>
          </a:p>
        </p:txBody>
      </p:sp>
      <p:pic>
        <p:nvPicPr>
          <p:cNvPr id="9218" name="Picture 2" descr="C:\Documents and Settings\Administrator\Desktop\CINN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267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FRAXINUS AMERICANA(</a:t>
            </a:r>
            <a:r>
              <a:rPr lang="en-US" dirty="0" err="1" smtClean="0"/>
              <a:t>Frax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Fraxinus</a:t>
            </a:r>
            <a:r>
              <a:rPr lang="en-US" dirty="0" smtClean="0"/>
              <a:t> </a:t>
            </a:r>
            <a:r>
              <a:rPr lang="en-US" dirty="0" err="1" smtClean="0"/>
              <a:t>americana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Oleaceae</a:t>
            </a:r>
            <a:endParaRPr lang="en-US" dirty="0" smtClean="0"/>
          </a:p>
          <a:p>
            <a:r>
              <a:rPr lang="en-US" dirty="0" smtClean="0"/>
              <a:t>CN – White Ash</a:t>
            </a:r>
          </a:p>
          <a:p>
            <a:r>
              <a:rPr lang="en-US" dirty="0" smtClean="0"/>
              <a:t>PU – Bark</a:t>
            </a:r>
          </a:p>
          <a:p>
            <a:r>
              <a:rPr lang="en-US" dirty="0" smtClean="0"/>
              <a:t>Distribution – North America, Florida</a:t>
            </a:r>
            <a:endParaRPr lang="en-US" dirty="0"/>
          </a:p>
        </p:txBody>
      </p:sp>
      <p:pic>
        <p:nvPicPr>
          <p:cNvPr id="10242" name="Picture 2" descr="C:\Documents and Settings\Administrator\Desktop\FRA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BAPTISIA TINCTORIA(</a:t>
            </a:r>
            <a:r>
              <a:rPr lang="en-US" dirty="0" err="1" smtClean="0"/>
              <a:t>Bapt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Baptisia</a:t>
            </a:r>
            <a:r>
              <a:rPr lang="en-US" dirty="0" smtClean="0"/>
              <a:t> </a:t>
            </a:r>
            <a:r>
              <a:rPr lang="en-US" dirty="0" err="1" smtClean="0"/>
              <a:t>tinctoria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Wild Indigo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Leguminosae</a:t>
            </a:r>
            <a:endParaRPr lang="en-US" dirty="0" smtClean="0"/>
          </a:p>
          <a:p>
            <a:r>
              <a:rPr lang="en-US" dirty="0" smtClean="0"/>
              <a:t>PU – Bark of root</a:t>
            </a:r>
          </a:p>
          <a:p>
            <a:r>
              <a:rPr lang="en-US" dirty="0" smtClean="0"/>
              <a:t>Distribution – U.S.A &amp; Canada</a:t>
            </a:r>
            <a:endParaRPr lang="en-US" dirty="0"/>
          </a:p>
        </p:txBody>
      </p:sp>
      <p:pic>
        <p:nvPicPr>
          <p:cNvPr id="11266" name="Picture 2" descr="C:\Documents and Settings\Administrator\Desktop\BAPTIS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BELLADONNA(Bell)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Atropa</a:t>
            </a:r>
            <a:r>
              <a:rPr lang="en-US" b="1" dirty="0" smtClean="0"/>
              <a:t> belladonna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Deadly nightshade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 whole plant </a:t>
            </a:r>
          </a:p>
          <a:p>
            <a:r>
              <a:rPr lang="en-US" b="1" dirty="0" smtClean="0"/>
              <a:t>Distribution – Europe, </a:t>
            </a:r>
            <a:r>
              <a:rPr lang="en-US" b="1" dirty="0" err="1" smtClean="0"/>
              <a:t>kashmir</a:t>
            </a:r>
            <a:endParaRPr lang="en-US" b="1" dirty="0"/>
          </a:p>
        </p:txBody>
      </p:sp>
      <p:pic>
        <p:nvPicPr>
          <p:cNvPr id="7170" name="Picture 2" descr="C:\Documents and Settings\Administrator\My Documents\My Pictures\belladon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1430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BERBERIS VULGARIS(</a:t>
            </a:r>
            <a:r>
              <a:rPr lang="en-US" dirty="0" err="1" smtClean="0"/>
              <a:t>Berb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Berberis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Barbery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Berberidaceae</a:t>
            </a:r>
            <a:endParaRPr lang="en-US" dirty="0" smtClean="0"/>
          </a:p>
          <a:p>
            <a:r>
              <a:rPr lang="en-US" dirty="0" smtClean="0"/>
              <a:t>PU – Bark Of Root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2290" name="Picture 2" descr="C:\Documents and Settings\Administrator\Desktop\BERBER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HAMAMELIS VIRGINICA(Ham)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Hamamelis</a:t>
            </a:r>
            <a:r>
              <a:rPr lang="en-US" dirty="0" smtClean="0"/>
              <a:t> </a:t>
            </a:r>
            <a:r>
              <a:rPr lang="en-US" dirty="0" err="1" smtClean="0"/>
              <a:t>verginiana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Hamamelideaceae</a:t>
            </a:r>
            <a:endParaRPr lang="en-US" dirty="0" smtClean="0"/>
          </a:p>
          <a:p>
            <a:r>
              <a:rPr lang="en-US" dirty="0" smtClean="0"/>
              <a:t>CN – Witch Hazel</a:t>
            </a:r>
          </a:p>
          <a:p>
            <a:r>
              <a:rPr lang="en-US" dirty="0" smtClean="0"/>
              <a:t>PU – Root Bark</a:t>
            </a:r>
          </a:p>
          <a:p>
            <a:r>
              <a:rPr lang="en-US" dirty="0" smtClean="0"/>
              <a:t>Distribution – U.S.A &amp; Canada</a:t>
            </a:r>
            <a:endParaRPr lang="en-US" dirty="0"/>
          </a:p>
        </p:txBody>
      </p:sp>
      <p:pic>
        <p:nvPicPr>
          <p:cNvPr id="13314" name="Picture 2" descr="C:\Documents and Settings\Administrator\Desktop\HAMAMEL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GOSSYPIUM HERBACEUM(Goss)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Gossypium</a:t>
            </a:r>
            <a:r>
              <a:rPr lang="en-US" dirty="0" smtClean="0"/>
              <a:t> </a:t>
            </a:r>
            <a:r>
              <a:rPr lang="en-US" dirty="0" err="1" smtClean="0"/>
              <a:t>herbaceum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Levant Cotton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Malvaceae</a:t>
            </a:r>
            <a:endParaRPr lang="en-US" dirty="0" smtClean="0"/>
          </a:p>
          <a:p>
            <a:r>
              <a:rPr lang="en-US" dirty="0" smtClean="0"/>
              <a:t>PU – Fresh Root Bark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4338" name="Picture 2" descr="C:\Documents and Settings\Administrator\Desktop\GOSS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4267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JANOSIA ASHOKA(Joan)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Saraca</a:t>
            </a:r>
            <a:r>
              <a:rPr lang="en-US" dirty="0" smtClean="0"/>
              <a:t> </a:t>
            </a:r>
            <a:r>
              <a:rPr lang="en-US" dirty="0" err="1" smtClean="0"/>
              <a:t>indica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Ashoka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Leguminosae</a:t>
            </a:r>
            <a:endParaRPr lang="en-US" dirty="0" smtClean="0"/>
          </a:p>
          <a:p>
            <a:r>
              <a:rPr lang="en-US" dirty="0" smtClean="0"/>
              <a:t>PU – Bark Of Tree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5362" name="Picture 2" descr="C:\Documents and Settings\Administrator\Desktop\JANOS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4343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AZADIRACHTA INDICA(</a:t>
            </a:r>
            <a:r>
              <a:rPr lang="en-IN" dirty="0" err="1" smtClean="0"/>
              <a:t>Aza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</a:t>
            </a:r>
            <a:r>
              <a:rPr lang="en-IN" dirty="0" err="1" smtClean="0"/>
              <a:t>Azadirachta</a:t>
            </a:r>
            <a:r>
              <a:rPr lang="en-IN" dirty="0" smtClean="0"/>
              <a:t> </a:t>
            </a:r>
            <a:r>
              <a:rPr lang="en-IN" dirty="0" err="1" smtClean="0"/>
              <a:t>indica</a:t>
            </a:r>
            <a:r>
              <a:rPr lang="en-IN" dirty="0" smtClean="0"/>
              <a:t>  A </a:t>
            </a:r>
            <a:r>
              <a:rPr lang="en-IN" dirty="0" err="1" smtClean="0"/>
              <a:t>Juss</a:t>
            </a:r>
            <a:endParaRPr lang="en-IN" dirty="0" smtClean="0"/>
          </a:p>
          <a:p>
            <a:r>
              <a:rPr lang="en-IN" dirty="0" smtClean="0"/>
              <a:t>FAMILY – </a:t>
            </a:r>
            <a:r>
              <a:rPr lang="en-IN" dirty="0" err="1" smtClean="0"/>
              <a:t>Meliaceae</a:t>
            </a:r>
            <a:endParaRPr lang="en-IN" dirty="0" smtClean="0"/>
          </a:p>
          <a:p>
            <a:r>
              <a:rPr lang="en-IN" dirty="0" smtClean="0"/>
              <a:t>CN – </a:t>
            </a:r>
            <a:r>
              <a:rPr lang="en-IN" dirty="0" err="1" smtClean="0"/>
              <a:t>Neem</a:t>
            </a:r>
            <a:r>
              <a:rPr lang="en-IN" dirty="0" smtClean="0"/>
              <a:t> Tree</a:t>
            </a:r>
          </a:p>
          <a:p>
            <a:r>
              <a:rPr lang="en-IN" dirty="0" smtClean="0"/>
              <a:t>PU – Fresh Bark</a:t>
            </a:r>
          </a:p>
          <a:p>
            <a:r>
              <a:rPr lang="en-IN" dirty="0" smtClean="0"/>
              <a:t>Distribution - India</a:t>
            </a:r>
            <a:endParaRPr lang="en-IN" dirty="0"/>
          </a:p>
        </p:txBody>
      </p:sp>
      <p:pic>
        <p:nvPicPr>
          <p:cNvPr id="5" name="Content Placeholder 4" descr="J:\raja\azadiracht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TERMINALIA ARJUNA(Term-a)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Terminalia</a:t>
            </a:r>
            <a:r>
              <a:rPr lang="en-US" dirty="0" smtClean="0"/>
              <a:t> </a:t>
            </a:r>
            <a:r>
              <a:rPr lang="en-US" dirty="0" err="1" smtClean="0"/>
              <a:t>arjuna</a:t>
            </a:r>
            <a:r>
              <a:rPr lang="en-US" dirty="0" smtClean="0"/>
              <a:t> Wight &amp; </a:t>
            </a:r>
            <a:r>
              <a:rPr lang="en-US" dirty="0" err="1" smtClean="0"/>
              <a:t>Arn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Combretaceae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Arguna</a:t>
            </a:r>
            <a:r>
              <a:rPr lang="en-US" dirty="0" smtClean="0"/>
              <a:t>(</a:t>
            </a:r>
            <a:r>
              <a:rPr lang="en-US" dirty="0" err="1" smtClean="0"/>
              <a:t>tamil-Vellamardu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 – Bark</a:t>
            </a:r>
          </a:p>
          <a:p>
            <a:r>
              <a:rPr lang="en-US" dirty="0" smtClean="0"/>
              <a:t>Distribution – India, </a:t>
            </a:r>
            <a:r>
              <a:rPr lang="en-US" dirty="0" err="1" smtClean="0"/>
              <a:t>Srilanka</a:t>
            </a:r>
            <a:endParaRPr lang="en-US" dirty="0"/>
          </a:p>
        </p:txBody>
      </p:sp>
      <p:pic>
        <p:nvPicPr>
          <p:cNvPr id="16386" name="Picture 2" descr="C:\Documents and Settings\Administrator\Desktop\TERMINALIAARGU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7924800" cy="5181600"/>
          </a:xfrm>
        </p:spPr>
        <p:txBody>
          <a:bodyPr/>
          <a:lstStyle/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None/>
              <a:defRPr/>
            </a:pPr>
            <a:endParaRPr lang="en-US" sz="3000" b="1" u="sng" smtClean="0">
              <a:latin typeface="Arial" charset="0"/>
            </a:endParaRP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Juices</a:t>
            </a:r>
            <a:r>
              <a:rPr lang="en-US" sz="3000" b="1" smtClean="0">
                <a:effectLst/>
                <a:latin typeface="Arial" charset="0"/>
              </a:rPr>
              <a:t>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        :  Aloe socotrina, Opium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Resins	      </a:t>
            </a:r>
            <a:r>
              <a:rPr lang="en-US" sz="3000" b="1" smtClean="0">
                <a:solidFill>
                  <a:srgbClr val="990000"/>
                </a:solidFill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Abies nigra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Gum-resins</a:t>
            </a:r>
            <a:r>
              <a:rPr lang="en-US" sz="3000" b="1" smtClean="0"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Asafoetida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Balsams</a:t>
            </a:r>
            <a:r>
              <a:rPr lang="en-US" sz="3000" b="1" smtClean="0">
                <a:effectLst/>
                <a:latin typeface="Arial" charset="0"/>
              </a:rPr>
              <a:t>    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Balsamum peruvianum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Volatile oils</a:t>
            </a:r>
            <a:r>
              <a:rPr lang="en-US" sz="3000" b="1" smtClean="0"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Oleum santali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Fixed oils</a:t>
            </a:r>
            <a:r>
              <a:rPr lang="en-US" sz="3000" b="1" smtClean="0">
                <a:solidFill>
                  <a:schemeClr val="tx2"/>
                </a:solidFill>
                <a:effectLst/>
                <a:latin typeface="Arial" charset="0"/>
              </a:rPr>
              <a:t>  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Oleum crotonis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Alkaloids</a:t>
            </a:r>
            <a:r>
              <a:rPr lang="en-US" sz="3000" b="1" smtClean="0">
                <a:effectLst/>
                <a:latin typeface="Arial" charset="0"/>
              </a:rPr>
              <a:t>   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Atropine, Morphine,  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None/>
              <a:defRPr/>
            </a:pP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                           Nicotinum</a:t>
            </a:r>
          </a:p>
          <a:p>
            <a:pPr marL="350838" indent="-350838" eaLnBrk="1" hangingPunct="1">
              <a:lnSpc>
                <a:spcPct val="95000"/>
              </a:lnSpc>
              <a:buClr>
                <a:srgbClr val="990000"/>
              </a:buClr>
              <a:buSzTx/>
              <a:buFontTx/>
              <a:buChar char="•"/>
              <a:defRPr/>
            </a:pPr>
            <a:r>
              <a:rPr lang="en-US" sz="3000" b="1" smtClean="0">
                <a:solidFill>
                  <a:srgbClr val="0000CC"/>
                </a:solidFill>
                <a:effectLst/>
                <a:latin typeface="Arial" charset="0"/>
              </a:rPr>
              <a:t>Glycosides</a:t>
            </a:r>
            <a:r>
              <a:rPr lang="en-US" sz="3000" b="1" smtClean="0">
                <a:effectLst/>
                <a:latin typeface="Arial" charset="0"/>
              </a:rPr>
              <a:t>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 Digitalin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EXTRACTS  AND  PLANT CONSTITUENTS</a:t>
            </a:r>
          </a:p>
        </p:txBody>
      </p:sp>
      <p:pic>
        <p:nvPicPr>
          <p:cNvPr id="10244" name="Picture 8" descr="sf2a411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5325" y="6137275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ALOE SOCOTRINA(Aloe)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Aloe </a:t>
            </a:r>
            <a:r>
              <a:rPr lang="en-US" dirty="0" err="1" smtClean="0"/>
              <a:t>socotrina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Liliceae</a:t>
            </a:r>
            <a:endParaRPr lang="en-US" dirty="0" smtClean="0"/>
          </a:p>
          <a:p>
            <a:r>
              <a:rPr lang="en-US" dirty="0" smtClean="0"/>
              <a:t>CN – Aloe</a:t>
            </a:r>
          </a:p>
          <a:p>
            <a:r>
              <a:rPr lang="en-US" dirty="0" smtClean="0"/>
              <a:t>PU – Fresh </a:t>
            </a:r>
            <a:r>
              <a:rPr lang="en-US" dirty="0" err="1" smtClean="0"/>
              <a:t>inspissated</a:t>
            </a:r>
            <a:r>
              <a:rPr lang="en-US" dirty="0" smtClean="0"/>
              <a:t> juice of leaves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7410" name="Picture 2" descr="C:\Documents and Settings\Administrator\Desktop\ALO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ASAFOETIDA(</a:t>
            </a:r>
            <a:r>
              <a:rPr lang="en-US" dirty="0" err="1" smtClean="0"/>
              <a:t>Asaf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Ferula </a:t>
            </a:r>
            <a:r>
              <a:rPr lang="en-US" dirty="0" err="1" smtClean="0"/>
              <a:t>asafoetida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Umbelliferae</a:t>
            </a:r>
            <a:endParaRPr lang="en-US" dirty="0" smtClean="0"/>
          </a:p>
          <a:p>
            <a:r>
              <a:rPr lang="en-US" dirty="0" smtClean="0"/>
              <a:t>CN – </a:t>
            </a:r>
            <a:r>
              <a:rPr lang="en-US" dirty="0" err="1" smtClean="0"/>
              <a:t>Asafoetida</a:t>
            </a:r>
            <a:endParaRPr lang="en-US" dirty="0" smtClean="0"/>
          </a:p>
          <a:p>
            <a:r>
              <a:rPr lang="en-US" dirty="0" smtClean="0"/>
              <a:t>PU – Gum Resin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19458" name="Picture 2" descr="C:\Documents and Settings\Administrator\Desktop\ASAFOE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BALSAMUM PERUVIANUM(</a:t>
            </a:r>
            <a:r>
              <a:rPr lang="en-US" dirty="0" err="1" smtClean="0"/>
              <a:t>Bals</a:t>
            </a:r>
            <a:r>
              <a:rPr lang="en-US" dirty="0" smtClean="0"/>
              <a:t>-p)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Myroxylon</a:t>
            </a:r>
            <a:r>
              <a:rPr lang="en-US" dirty="0" smtClean="0"/>
              <a:t> </a:t>
            </a:r>
            <a:r>
              <a:rPr lang="en-US" dirty="0" err="1" smtClean="0"/>
              <a:t>pereirae</a:t>
            </a:r>
            <a:endParaRPr lang="en-US" dirty="0" smtClean="0"/>
          </a:p>
          <a:p>
            <a:r>
              <a:rPr lang="en-US" dirty="0" smtClean="0"/>
              <a:t>CN – Balsam of Peru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Leguminoseae</a:t>
            </a:r>
            <a:endParaRPr lang="en-US" dirty="0" smtClean="0"/>
          </a:p>
          <a:p>
            <a:r>
              <a:rPr lang="en-US" dirty="0" smtClean="0"/>
              <a:t>PU – Resin</a:t>
            </a:r>
          </a:p>
          <a:p>
            <a:r>
              <a:rPr lang="en-US" dirty="0" smtClean="0"/>
              <a:t>Distribution - Peru</a:t>
            </a:r>
            <a:endParaRPr lang="en-US" dirty="0"/>
          </a:p>
        </p:txBody>
      </p:sp>
      <p:pic>
        <p:nvPicPr>
          <p:cNvPr id="21506" name="Picture 2" descr="C:\Documents and Settings\Administrator\Desktop\BALS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4191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CHAMOMILLA(Cham)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BN- </a:t>
            </a:r>
            <a:r>
              <a:rPr lang="en-US" b="1" dirty="0" err="1" smtClean="0"/>
              <a:t>Anthemis</a:t>
            </a:r>
            <a:r>
              <a:rPr lang="en-US" b="1" dirty="0" smtClean="0"/>
              <a:t> </a:t>
            </a:r>
            <a:r>
              <a:rPr lang="en-US" b="1" dirty="0" err="1" smtClean="0"/>
              <a:t>nobilis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Matricaria</a:t>
            </a:r>
            <a:r>
              <a:rPr lang="en-US" b="1" dirty="0" smtClean="0"/>
              <a:t> </a:t>
            </a:r>
            <a:r>
              <a:rPr lang="en-US" b="1" dirty="0" err="1" smtClean="0"/>
              <a:t>chamomilla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PU- Whole plant</a:t>
            </a:r>
          </a:p>
          <a:p>
            <a:r>
              <a:rPr lang="en-US" b="1" dirty="0" smtClean="0"/>
              <a:t>Distribution – Asia, Europe</a:t>
            </a:r>
          </a:p>
          <a:p>
            <a:endParaRPr lang="en-US" b="1" dirty="0"/>
          </a:p>
        </p:txBody>
      </p:sp>
      <p:pic>
        <p:nvPicPr>
          <p:cNvPr id="8194" name="Picture 2" descr="C:\Documents and Settings\Administrator\My Documents\My Pictures\CHAMOMIL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ANACARDIUM OCCIDENTALE</a:t>
            </a:r>
            <a:br>
              <a:rPr lang="en-IN" dirty="0" smtClean="0"/>
            </a:br>
            <a:r>
              <a:rPr lang="en-IN" dirty="0" smtClean="0"/>
              <a:t>(</a:t>
            </a:r>
            <a:r>
              <a:rPr lang="en-IN" dirty="0" err="1" smtClean="0"/>
              <a:t>Anac-oc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</a:t>
            </a:r>
            <a:r>
              <a:rPr lang="en-IN" dirty="0" err="1" smtClean="0"/>
              <a:t>Anacardium</a:t>
            </a:r>
            <a:r>
              <a:rPr lang="en-IN" dirty="0" smtClean="0"/>
              <a:t> </a:t>
            </a:r>
            <a:r>
              <a:rPr lang="en-IN" dirty="0" err="1" smtClean="0"/>
              <a:t>occidentale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CN – Cashew Nut</a:t>
            </a:r>
          </a:p>
          <a:p>
            <a:r>
              <a:rPr lang="en-IN" dirty="0" smtClean="0"/>
              <a:t>FAMILY – </a:t>
            </a:r>
            <a:r>
              <a:rPr lang="en-IN" dirty="0" err="1" smtClean="0"/>
              <a:t>Anacardiaceae</a:t>
            </a:r>
            <a:endParaRPr lang="en-IN" dirty="0" smtClean="0"/>
          </a:p>
          <a:p>
            <a:r>
              <a:rPr lang="en-IN" dirty="0" smtClean="0"/>
              <a:t>PU – Black Oily Juice Of  The Shell</a:t>
            </a:r>
          </a:p>
          <a:p>
            <a:r>
              <a:rPr lang="en-IN" dirty="0" smtClean="0"/>
              <a:t>Distribution - India</a:t>
            </a:r>
            <a:endParaRPr lang="en-IN" dirty="0"/>
          </a:p>
        </p:txBody>
      </p:sp>
      <p:pic>
        <p:nvPicPr>
          <p:cNvPr id="5" name="Content Placeholder 4" descr="J:\raja\anacardium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676400"/>
            <a:ext cx="419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CROTON TIGLIUM(</a:t>
            </a:r>
            <a:r>
              <a:rPr lang="en-IN" dirty="0" err="1" smtClean="0"/>
              <a:t>Crot</a:t>
            </a:r>
            <a:r>
              <a:rPr lang="en-IN" dirty="0" smtClean="0"/>
              <a:t>-t)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Croton </a:t>
            </a:r>
            <a:r>
              <a:rPr lang="en-IN" dirty="0" err="1" smtClean="0"/>
              <a:t>tiglium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FAMILY – </a:t>
            </a:r>
            <a:r>
              <a:rPr lang="en-IN" dirty="0" err="1" smtClean="0"/>
              <a:t>Euphorbiaceae</a:t>
            </a:r>
            <a:endParaRPr lang="en-IN" dirty="0" smtClean="0"/>
          </a:p>
          <a:p>
            <a:r>
              <a:rPr lang="en-IN" dirty="0" smtClean="0"/>
              <a:t>CN – Purging Nut</a:t>
            </a:r>
          </a:p>
          <a:p>
            <a:r>
              <a:rPr lang="en-IN" dirty="0" smtClean="0"/>
              <a:t>PU – Oil From Seeds</a:t>
            </a:r>
          </a:p>
          <a:p>
            <a:r>
              <a:rPr lang="en-IN" dirty="0" smtClean="0"/>
              <a:t>Distribution - India</a:t>
            </a:r>
            <a:endParaRPr lang="en-IN" dirty="0"/>
          </a:p>
        </p:txBody>
      </p:sp>
      <p:pic>
        <p:nvPicPr>
          <p:cNvPr id="5" name="Content Placeholder 4" descr="F:\raja\Croton-tigl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Opium(Op)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Papaver</a:t>
            </a:r>
            <a:r>
              <a:rPr lang="en-IN" b="1" dirty="0" smtClean="0"/>
              <a:t> </a:t>
            </a:r>
            <a:r>
              <a:rPr lang="en-IN" b="1" dirty="0" err="1" smtClean="0"/>
              <a:t>somniferum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Poppy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Papaveraceae</a:t>
            </a:r>
            <a:endParaRPr lang="en-IN" b="1" dirty="0" smtClean="0"/>
          </a:p>
          <a:p>
            <a:r>
              <a:rPr lang="en-IN" b="1" dirty="0" smtClean="0"/>
              <a:t>PU – Gummy juice of poppy</a:t>
            </a:r>
          </a:p>
          <a:p>
            <a:r>
              <a:rPr lang="en-IN" b="1" dirty="0" smtClean="0"/>
              <a:t>Distribution – India</a:t>
            </a:r>
            <a:endParaRPr lang="en-IN" b="1" dirty="0"/>
          </a:p>
        </p:txBody>
      </p:sp>
      <p:pic>
        <p:nvPicPr>
          <p:cNvPr id="5" name="Content Placeholder 4" descr="J:\raja\opuim.bmp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12954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RICINUS COMMUNIS(</a:t>
            </a:r>
            <a:r>
              <a:rPr lang="en-IN" dirty="0" err="1" smtClean="0"/>
              <a:t>Ric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Ricinus</a:t>
            </a:r>
            <a:r>
              <a:rPr lang="en-IN" b="1" dirty="0" smtClean="0"/>
              <a:t> </a:t>
            </a:r>
            <a:r>
              <a:rPr lang="en-IN" b="1" dirty="0" err="1" smtClean="0"/>
              <a:t>communis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Castor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Euphorbiaceae</a:t>
            </a:r>
            <a:endParaRPr lang="en-IN" b="1" dirty="0" smtClean="0"/>
          </a:p>
          <a:p>
            <a:r>
              <a:rPr lang="en-IN" b="1" dirty="0" smtClean="0"/>
              <a:t>PU – Fresh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normal_13019-Ricinus-communi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SANTALUM ALBUM(</a:t>
            </a:r>
            <a:r>
              <a:rPr lang="en-IN" dirty="0" err="1" smtClean="0"/>
              <a:t>Sant</a:t>
            </a:r>
            <a:r>
              <a:rPr lang="en-IN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Santalum</a:t>
            </a:r>
            <a:r>
              <a:rPr lang="en-IN" b="1" dirty="0" smtClean="0"/>
              <a:t> album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Sandal tree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Santalaceae</a:t>
            </a:r>
            <a:endParaRPr lang="en-IN" b="1" dirty="0" smtClean="0"/>
          </a:p>
          <a:p>
            <a:r>
              <a:rPr lang="en-IN" b="1" dirty="0" smtClean="0"/>
              <a:t>PU – Oil distilled from the wood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Sandal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219200"/>
            <a:ext cx="42672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ARNICA MONTANA(</a:t>
            </a:r>
            <a:r>
              <a:rPr lang="en-US" dirty="0" err="1" smtClean="0"/>
              <a:t>Arn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Arnica </a:t>
            </a:r>
            <a:r>
              <a:rPr lang="en-US" b="1" dirty="0" err="1" smtClean="0"/>
              <a:t>montana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Leopard’s bane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 – </a:t>
            </a:r>
            <a:r>
              <a:rPr lang="en-US" b="1" dirty="0" err="1" smtClean="0"/>
              <a:t>Europe,Russia</a:t>
            </a:r>
            <a:endParaRPr lang="en-US" b="1" dirty="0"/>
          </a:p>
        </p:txBody>
      </p:sp>
      <p:pic>
        <p:nvPicPr>
          <p:cNvPr id="1026" name="Picture 2" descr="C:\Documents and Settings\Administrator\My Documents\arn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1219200"/>
            <a:ext cx="403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EUPHRASIA OFFICIANALIS(</a:t>
            </a:r>
            <a:r>
              <a:rPr lang="en-US" dirty="0" err="1" smtClean="0"/>
              <a:t>Euphr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102608" cy="4663440"/>
          </a:xfrm>
        </p:spPr>
        <p:txBody>
          <a:bodyPr>
            <a:normAutofit/>
          </a:bodyPr>
          <a:lstStyle/>
          <a:p>
            <a:r>
              <a:rPr lang="en-US" b="1" dirty="0" smtClean="0"/>
              <a:t>BN - </a:t>
            </a:r>
            <a:r>
              <a:rPr lang="en-US" b="1" dirty="0" err="1" smtClean="0"/>
              <a:t>Euphrasia</a:t>
            </a:r>
            <a:r>
              <a:rPr lang="en-US" b="1" dirty="0" smtClean="0"/>
              <a:t> </a:t>
            </a:r>
            <a:r>
              <a:rPr lang="en-US" b="1" dirty="0" err="1" smtClean="0"/>
              <a:t>officianalis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Eyebright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Scrophularaceae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 – Europe, Asia</a:t>
            </a:r>
          </a:p>
          <a:p>
            <a:endParaRPr lang="en-US" b="1" dirty="0"/>
          </a:p>
        </p:txBody>
      </p:sp>
      <p:pic>
        <p:nvPicPr>
          <p:cNvPr id="2050" name="Picture 2" descr="C:\Documents and Settings\Administrator\My Documents\EUPRAS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66800"/>
            <a:ext cx="4343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AETHUSA CYNAPIUM(</a:t>
            </a:r>
            <a:r>
              <a:rPr lang="en-US" dirty="0" err="1" smtClean="0"/>
              <a:t>Aeth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745992" cy="4663440"/>
          </a:xfrm>
        </p:spPr>
        <p:txBody>
          <a:bodyPr>
            <a:normAutofit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Aethusa</a:t>
            </a:r>
            <a:r>
              <a:rPr lang="en-US" b="1" dirty="0" smtClean="0"/>
              <a:t> </a:t>
            </a:r>
            <a:r>
              <a:rPr lang="en-US" b="1" dirty="0" err="1" smtClean="0"/>
              <a:t>cynapium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Garden hemlock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Umbelliferae</a:t>
            </a:r>
            <a:endParaRPr lang="en-US" b="1" dirty="0" smtClean="0"/>
          </a:p>
          <a:p>
            <a:r>
              <a:rPr lang="en-US" b="1" dirty="0" smtClean="0"/>
              <a:t>PART USED – Whole plant</a:t>
            </a:r>
          </a:p>
          <a:p>
            <a:r>
              <a:rPr lang="en-US" b="1" dirty="0" smtClean="0"/>
              <a:t>Distribution - Europe</a:t>
            </a:r>
            <a:endParaRPr lang="en-US" b="1" dirty="0"/>
          </a:p>
        </p:txBody>
      </p:sp>
      <p:pic>
        <p:nvPicPr>
          <p:cNvPr id="3074" name="Picture 2" descr="C:\Documents and Settings\Administrator\My Documents\aethus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VINCA MINOR(</a:t>
            </a:r>
            <a:r>
              <a:rPr lang="en-US" dirty="0" err="1" smtClean="0"/>
              <a:t>Vinc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50208" cy="4663440"/>
          </a:xfrm>
        </p:spPr>
        <p:txBody>
          <a:bodyPr/>
          <a:lstStyle/>
          <a:p>
            <a:r>
              <a:rPr lang="en-US" b="1" dirty="0" smtClean="0"/>
              <a:t>BN – VINCA MINOR LINN</a:t>
            </a:r>
          </a:p>
          <a:p>
            <a:r>
              <a:rPr lang="en-US" b="1" dirty="0" smtClean="0"/>
              <a:t>CN – LESSER PERIWINKLE</a:t>
            </a:r>
          </a:p>
          <a:p>
            <a:r>
              <a:rPr lang="en-US" b="1" dirty="0" smtClean="0"/>
              <a:t>FAMILY – APOCYNACEAE</a:t>
            </a:r>
          </a:p>
          <a:p>
            <a:r>
              <a:rPr lang="en-US" b="1" dirty="0" smtClean="0"/>
              <a:t>PART USED – WHOLE PLANT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7170" name="Picture 2" descr="C:\Documents and Settings\Administrator\My Documents\VINCA MIN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495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CHELIDONIUM MAJUS(</a:t>
            </a:r>
            <a:r>
              <a:rPr lang="en-US" dirty="0" err="1" smtClean="0"/>
              <a:t>Chel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Chelidonium</a:t>
            </a:r>
            <a:r>
              <a:rPr lang="en-US" b="1" dirty="0" smtClean="0"/>
              <a:t> </a:t>
            </a:r>
            <a:r>
              <a:rPr lang="en-US" b="1" dirty="0" err="1" smtClean="0"/>
              <a:t>majus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Calandine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Papaveraceae</a:t>
            </a:r>
            <a:endParaRPr lang="en-US" b="1" dirty="0" smtClean="0"/>
          </a:p>
          <a:p>
            <a:r>
              <a:rPr lang="en-US" b="1" dirty="0" smtClean="0"/>
              <a:t>PART USED – whole plant</a:t>
            </a:r>
          </a:p>
          <a:p>
            <a:r>
              <a:rPr lang="en-US" b="1" dirty="0" smtClean="0"/>
              <a:t>Distribution – Europe, Germany</a:t>
            </a:r>
            <a:endParaRPr lang="en-US" b="1" dirty="0"/>
          </a:p>
        </p:txBody>
      </p:sp>
      <p:pic>
        <p:nvPicPr>
          <p:cNvPr id="4098" name="Picture 2" descr="C:\Documents and Settings\Administrator\My Documents\chelidon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METHODS OF STUDY</a:t>
            </a:r>
            <a:br>
              <a:rPr lang="en-US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Morphological</a:t>
            </a:r>
            <a:r>
              <a:rPr lang="en-US" b="1" dirty="0" smtClean="0"/>
              <a:t> – Based on parts used for medicine preparation ( leaves, root, stem )</a:t>
            </a:r>
          </a:p>
          <a:p>
            <a:pPr algn="just"/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Taxonomical</a:t>
            </a:r>
            <a:r>
              <a:rPr lang="en-US" b="1" dirty="0" smtClean="0"/>
              <a:t> –Based on binomial classification of plants. Drugs are arranged according to family, genera and species.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HYDROCOTYLE ASIATICA(</a:t>
            </a:r>
            <a:r>
              <a:rPr lang="en-US" dirty="0" err="1" smtClean="0"/>
              <a:t>Hydrc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657600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Centella</a:t>
            </a:r>
            <a:r>
              <a:rPr lang="en-US" b="1" dirty="0" smtClean="0"/>
              <a:t> </a:t>
            </a:r>
            <a:r>
              <a:rPr lang="en-US" b="1" dirty="0" err="1" smtClean="0"/>
              <a:t>asiatica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Penny </a:t>
            </a:r>
            <a:r>
              <a:rPr lang="en-US" b="1" dirty="0" err="1" smtClean="0"/>
              <a:t>Wort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Umbelliferae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Distribution- India</a:t>
            </a:r>
            <a:endParaRPr lang="en-US" b="1" dirty="0"/>
          </a:p>
        </p:txBody>
      </p:sp>
      <p:pic>
        <p:nvPicPr>
          <p:cNvPr id="5122" name="Picture 2" descr="C:\Documents and Settings\Administrator\My Documents\HYDROCOTY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STRAMONIUM(</a:t>
            </a:r>
            <a:r>
              <a:rPr lang="en-US" dirty="0" err="1" smtClean="0"/>
              <a:t>Stram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4178808" cy="4663440"/>
          </a:xfrm>
        </p:spPr>
        <p:txBody>
          <a:bodyPr>
            <a:normAutofit/>
          </a:bodyPr>
          <a:lstStyle/>
          <a:p>
            <a:r>
              <a:rPr lang="en-US" b="1" dirty="0" smtClean="0"/>
              <a:t>BN- </a:t>
            </a:r>
            <a:r>
              <a:rPr lang="en-US" b="1" dirty="0" err="1" smtClean="0"/>
              <a:t>Datura</a:t>
            </a:r>
            <a:r>
              <a:rPr lang="en-US" b="1" dirty="0" smtClean="0"/>
              <a:t> </a:t>
            </a:r>
            <a:r>
              <a:rPr lang="en-US" b="1" dirty="0" err="1" smtClean="0"/>
              <a:t>stramonium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Thorn apple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 whole plant</a:t>
            </a:r>
          </a:p>
          <a:p>
            <a:r>
              <a:rPr lang="en-US" b="1" dirty="0" smtClean="0"/>
              <a:t>Distribution - India</a:t>
            </a:r>
          </a:p>
          <a:p>
            <a:endParaRPr lang="en-US" dirty="0" smtClean="0"/>
          </a:p>
        </p:txBody>
      </p:sp>
      <p:pic>
        <p:nvPicPr>
          <p:cNvPr id="6146" name="Picture 2" descr="C:\Documents and Settings\Administrator\My Documents\STRAMON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PULSATILLA NIGRICANS(</a:t>
            </a:r>
            <a:r>
              <a:rPr lang="en-IN" dirty="0" err="1" smtClean="0"/>
              <a:t>Puls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Anemone </a:t>
            </a:r>
            <a:r>
              <a:rPr lang="en-IN" b="1" dirty="0" err="1" smtClean="0"/>
              <a:t>pulsatilla</a:t>
            </a:r>
            <a:r>
              <a:rPr lang="en-IN" b="1" dirty="0" smtClean="0"/>
              <a:t> </a:t>
            </a:r>
            <a:r>
              <a:rPr lang="en-IN" b="1" dirty="0" err="1" smtClean="0"/>
              <a:t>stoerch</a:t>
            </a:r>
            <a:endParaRPr lang="en-IN" b="1" dirty="0" smtClean="0"/>
          </a:p>
          <a:p>
            <a:r>
              <a:rPr lang="en-IN" b="1" dirty="0" smtClean="0"/>
              <a:t>CN – Wind flower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Ranunculaceae</a:t>
            </a:r>
            <a:endParaRPr lang="en-IN" b="1" dirty="0" smtClean="0"/>
          </a:p>
          <a:p>
            <a:r>
              <a:rPr lang="en-IN" b="1" dirty="0" smtClean="0"/>
              <a:t>PU – Whole plant</a:t>
            </a:r>
          </a:p>
          <a:p>
            <a:r>
              <a:rPr lang="en-IN" b="1" dirty="0" smtClean="0"/>
              <a:t>Distribution – Europe, Russia</a:t>
            </a:r>
            <a:endParaRPr lang="en-IN" b="1" dirty="0"/>
          </a:p>
        </p:txBody>
      </p:sp>
      <p:pic>
        <p:nvPicPr>
          <p:cNvPr id="11266" name="Picture 2" descr="G:\PULSATILLA_MONTA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0668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ECHINACEA(</a:t>
            </a:r>
            <a:r>
              <a:rPr lang="en-US" b="1" i="1" dirty="0" err="1" smtClean="0"/>
              <a:t>Echi</a:t>
            </a:r>
            <a:r>
              <a:rPr lang="en-US" b="1" i="1" dirty="0" smtClean="0"/>
              <a:t>-p)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BN – ECHINACEA ANGUSTIFOLIA LINN</a:t>
            </a:r>
          </a:p>
          <a:p>
            <a:r>
              <a:rPr lang="en-US" b="1" dirty="0" smtClean="0"/>
              <a:t>CN – BLACK SAMPSON</a:t>
            </a:r>
          </a:p>
          <a:p>
            <a:r>
              <a:rPr lang="en-US" b="1" dirty="0" smtClean="0"/>
              <a:t>FAMILY – COMPOSITAE</a:t>
            </a:r>
          </a:p>
          <a:p>
            <a:r>
              <a:rPr lang="en-US" b="1" dirty="0" smtClean="0"/>
              <a:t>PART USED – WHOLE PLANT</a:t>
            </a:r>
          </a:p>
          <a:p>
            <a:r>
              <a:rPr lang="en-US" b="1" dirty="0" smtClean="0"/>
              <a:t>DISTRIBUTION - AMERICA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24400" y="1447800"/>
            <a:ext cx="441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217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SENECIO </a:t>
            </a:r>
            <a:r>
              <a:rPr lang="en-US" dirty="0" smtClean="0"/>
              <a:t>AUREUS(</a:t>
            </a:r>
            <a:r>
              <a:rPr lang="en-US" dirty="0" err="1" smtClean="0"/>
              <a:t>Senec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Senecio</a:t>
            </a:r>
            <a:r>
              <a:rPr lang="en-US" b="1" dirty="0" smtClean="0"/>
              <a:t> </a:t>
            </a:r>
            <a:r>
              <a:rPr lang="en-US" b="1" dirty="0" err="1" smtClean="0"/>
              <a:t>aureus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CN – Golden Ragwort</a:t>
            </a:r>
          </a:p>
          <a:p>
            <a:r>
              <a:rPr lang="en-US" b="1" dirty="0" smtClean="0"/>
              <a:t>PU – Fresh Whole Plant</a:t>
            </a:r>
          </a:p>
          <a:p>
            <a:r>
              <a:rPr lang="en-US" b="1" dirty="0" smtClean="0"/>
              <a:t>Distribution – North America  </a:t>
            </a:r>
            <a:endParaRPr lang="en-US" b="1" dirty="0"/>
          </a:p>
        </p:txBody>
      </p:sp>
      <p:pic>
        <p:nvPicPr>
          <p:cNvPr id="5" name="Content Placeholder 3" descr="http://doctorschar.com/plant-images/file_senecio-aureus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583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FRUITS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5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9372600" cy="3200400"/>
          </a:xfrm>
        </p:spPr>
        <p:txBody>
          <a:bodyPr/>
          <a:lstStyle/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smtClean="0">
              <a:solidFill>
                <a:srgbClr val="000000"/>
              </a:solidFill>
              <a:effectLst/>
              <a:latin typeface="Arial" charset="0"/>
            </a:endParaRP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smtClean="0">
                <a:solidFill>
                  <a:srgbClr val="990000"/>
                </a:solidFill>
                <a:effectLst/>
                <a:latin typeface="Arial" charset="0"/>
              </a:rPr>
              <a:t>SEEDS</a:t>
            </a: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Fresh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Avena sativa, Cucurbita pepo, Ignatia </a:t>
            </a:r>
          </a:p>
          <a:p>
            <a:pPr marL="609600" indent="-201613" eaLnBrk="1" hangingPunct="1">
              <a:lnSpc>
                <a:spcPct val="9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0000CC"/>
                </a:solidFill>
                <a:effectLst/>
                <a:latin typeface="Arial" charset="0"/>
              </a:rPr>
              <a:t>Dried</a:t>
            </a:r>
            <a:r>
              <a:rPr lang="en-US" sz="2800" b="1" smtClean="0">
                <a:effectLst/>
                <a:latin typeface="Arial" charset="0"/>
              </a:rPr>
              <a:t> 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: Cocculus indicus, Coffea cruda, </a:t>
            </a: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			Nux moschata, Nux vomica, 	</a:t>
            </a:r>
          </a:p>
          <a:p>
            <a:pPr marL="609600" indent="-2016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               Sabadilla, Staphysagria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133600" y="1143000"/>
            <a:ext cx="65119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u="sng">
                <a:solidFill>
                  <a:srgbClr val="990000"/>
                </a:solidFill>
                <a:latin typeface="Arial" charset="0"/>
              </a:rPr>
              <a:t>FRUITS</a:t>
            </a:r>
          </a:p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Berry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:  Agnus castus </a:t>
            </a:r>
          </a:p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Nuts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:  </a:t>
            </a:r>
            <a:r>
              <a:rPr lang="fr-FR" sz="2800" b="1">
                <a:solidFill>
                  <a:srgbClr val="000000"/>
                </a:solidFill>
                <a:latin typeface="Arial" charset="0"/>
              </a:rPr>
              <a:t>Aesculus hippocastanum</a:t>
            </a:r>
          </a:p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fr-FR" sz="2800" b="1">
                <a:solidFill>
                  <a:srgbClr val="0000CC"/>
                </a:solidFill>
                <a:latin typeface="Arial" charset="0"/>
              </a:rPr>
              <a:t>Pods</a:t>
            </a:r>
            <a:r>
              <a:rPr lang="fr-FR" sz="2800" b="1">
                <a:latin typeface="Arial" charset="0"/>
              </a:rPr>
              <a:t>  </a:t>
            </a:r>
            <a:r>
              <a:rPr lang="fr-FR" sz="2800" b="1">
                <a:solidFill>
                  <a:srgbClr val="000000"/>
                </a:solidFill>
                <a:latin typeface="Arial" charset="0"/>
              </a:rPr>
              <a:t>:  Dolichos</a:t>
            </a:r>
            <a:r>
              <a:rPr lang="fr-FR" sz="2800" b="1">
                <a:latin typeface="Arial" charset="0"/>
              </a:rPr>
              <a:t> </a:t>
            </a:r>
          </a:p>
          <a:p>
            <a:pPr marL="466725" indent="-58738" eaLnBrk="1" hangingPunct="1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Others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Arial" charset="0"/>
              </a:rPr>
              <a:t>:  Capsicum annum</a:t>
            </a:r>
          </a:p>
          <a:p>
            <a:pPr marL="466725" indent="-58738"/>
            <a:endParaRPr lang="en-US"/>
          </a:p>
        </p:txBody>
      </p:sp>
      <p:pic>
        <p:nvPicPr>
          <p:cNvPr id="8197" name="Picture 8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6056313"/>
            <a:ext cx="7096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sf2a41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8194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Apium</a:t>
            </a:r>
            <a:r>
              <a:rPr lang="en-US" dirty="0" smtClean="0"/>
              <a:t> </a:t>
            </a:r>
            <a:r>
              <a:rPr lang="en-US" dirty="0" err="1" smtClean="0"/>
              <a:t>graveolens</a:t>
            </a:r>
            <a:r>
              <a:rPr lang="en-US" dirty="0" smtClean="0"/>
              <a:t>(</a:t>
            </a:r>
            <a:r>
              <a:rPr lang="en-US" dirty="0" err="1" smtClean="0"/>
              <a:t>Ap</a:t>
            </a:r>
            <a:r>
              <a:rPr lang="en-US" dirty="0" smtClean="0"/>
              <a:t>-g)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102608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Apium</a:t>
            </a:r>
            <a:r>
              <a:rPr lang="en-US" b="1" dirty="0" smtClean="0"/>
              <a:t> </a:t>
            </a:r>
            <a:r>
              <a:rPr lang="en-US" b="1" dirty="0" err="1" smtClean="0"/>
              <a:t>graveolens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Common Celery</a:t>
            </a:r>
          </a:p>
          <a:p>
            <a:r>
              <a:rPr lang="en-US" b="1" dirty="0" smtClean="0"/>
              <a:t>FAMILY –</a:t>
            </a:r>
            <a:r>
              <a:rPr lang="en-US" b="1" dirty="0" err="1" smtClean="0"/>
              <a:t>Umbelliferae</a:t>
            </a:r>
            <a:endParaRPr lang="en-US" b="1" dirty="0" smtClean="0"/>
          </a:p>
          <a:p>
            <a:r>
              <a:rPr lang="en-US" b="1" dirty="0" smtClean="0"/>
              <a:t>PU – Fresh Fruit</a:t>
            </a:r>
          </a:p>
          <a:p>
            <a:r>
              <a:rPr lang="en-US" b="1" dirty="0" smtClean="0"/>
              <a:t>Distribution - India</a:t>
            </a:r>
          </a:p>
          <a:p>
            <a:endParaRPr lang="en-US" b="1" dirty="0"/>
          </a:p>
        </p:txBody>
      </p:sp>
      <p:pic>
        <p:nvPicPr>
          <p:cNvPr id="5122" name="Picture 2" descr="C:\Documents and Settings\Administrator\Desktop\ap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1"/>
            <a:ext cx="4495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Apium</a:t>
            </a:r>
            <a:r>
              <a:rPr lang="en-US" dirty="0" smtClean="0"/>
              <a:t> </a:t>
            </a:r>
            <a:r>
              <a:rPr lang="en-US" dirty="0" err="1" smtClean="0"/>
              <a:t>graveolens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Apium</a:t>
            </a:r>
            <a:r>
              <a:rPr lang="en-US" b="1" dirty="0" smtClean="0"/>
              <a:t> </a:t>
            </a:r>
            <a:r>
              <a:rPr lang="en-US" b="1" dirty="0" err="1" smtClean="0"/>
              <a:t>graveolens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Common Celery</a:t>
            </a:r>
          </a:p>
          <a:p>
            <a:r>
              <a:rPr lang="en-US" b="1" dirty="0" smtClean="0"/>
              <a:t>FAMILY –</a:t>
            </a:r>
            <a:r>
              <a:rPr lang="en-US" b="1" dirty="0" err="1" smtClean="0"/>
              <a:t>Umbelliferae</a:t>
            </a:r>
            <a:endParaRPr lang="en-US" b="1" dirty="0" smtClean="0"/>
          </a:p>
          <a:p>
            <a:r>
              <a:rPr lang="en-US" b="1" dirty="0" smtClean="0"/>
              <a:t>PU – Fresh Fruit</a:t>
            </a:r>
          </a:p>
          <a:p>
            <a:r>
              <a:rPr lang="en-US" b="1" dirty="0" smtClean="0"/>
              <a:t>Distribution - India</a:t>
            </a:r>
          </a:p>
          <a:p>
            <a:endParaRPr lang="en-IN" dirty="0"/>
          </a:p>
        </p:txBody>
      </p:sp>
      <p:pic>
        <p:nvPicPr>
          <p:cNvPr id="6146" name="Picture 2" descr="C:\Users\NEW\Desktop\ap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419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CARICA PAPAYA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Carica</a:t>
            </a:r>
            <a:r>
              <a:rPr lang="en-IN" b="1" dirty="0" smtClean="0"/>
              <a:t> papaya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Papaya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Caricaceae</a:t>
            </a:r>
            <a:endParaRPr lang="en-IN" b="1" dirty="0" smtClean="0"/>
          </a:p>
          <a:p>
            <a:r>
              <a:rPr lang="en-IN" b="1" dirty="0" smtClean="0"/>
              <a:t>PU – Unripe Fruits Excluding Seeds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untitled.bmp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Phytochemical</a:t>
            </a:r>
            <a:r>
              <a:rPr lang="en-US" b="1" dirty="0" smtClean="0"/>
              <a:t> – Based on chemical constituents in medicinal plants. (alkaloids, glycosides, resins )</a:t>
            </a:r>
          </a:p>
          <a:p>
            <a:pPr algn="just"/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Pharmacological Action </a:t>
            </a:r>
            <a:r>
              <a:rPr lang="en-US" b="1" dirty="0" smtClean="0"/>
              <a:t>– purgatives, antispasmodics, diuretics, diaphoretics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pPr algn="ctr"/>
            <a:r>
              <a:rPr lang="en-US" dirty="0" err="1" smtClean="0"/>
              <a:t>Embelia</a:t>
            </a:r>
            <a:r>
              <a:rPr lang="en-US" dirty="0" smtClean="0"/>
              <a:t> </a:t>
            </a:r>
            <a:r>
              <a:rPr lang="en-US" dirty="0" err="1" smtClean="0"/>
              <a:t>ribes</a:t>
            </a:r>
            <a:r>
              <a:rPr lang="en-US" dirty="0" smtClean="0"/>
              <a:t>(</a:t>
            </a:r>
            <a:r>
              <a:rPr lang="en-US" dirty="0" err="1" smtClean="0"/>
              <a:t>Emb</a:t>
            </a:r>
            <a:r>
              <a:rPr lang="en-US" dirty="0" smtClean="0"/>
              <a:t>-r)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4178808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Embelia</a:t>
            </a:r>
            <a:r>
              <a:rPr lang="en-US" b="1" dirty="0" smtClean="0"/>
              <a:t> </a:t>
            </a:r>
            <a:r>
              <a:rPr lang="en-US" b="1" dirty="0" err="1" smtClean="0"/>
              <a:t>ribes</a:t>
            </a:r>
            <a:r>
              <a:rPr lang="en-US" b="1" dirty="0" smtClean="0"/>
              <a:t> burn</a:t>
            </a:r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Biranga</a:t>
            </a:r>
            <a:r>
              <a:rPr lang="en-US" b="1" dirty="0" smtClean="0"/>
              <a:t>(</a:t>
            </a:r>
            <a:r>
              <a:rPr lang="en-US" b="1" dirty="0" err="1" smtClean="0"/>
              <a:t>tamil-vivilangam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Myrsinaceae</a:t>
            </a:r>
            <a:endParaRPr lang="en-US" b="1" dirty="0" smtClean="0"/>
          </a:p>
          <a:p>
            <a:r>
              <a:rPr lang="en-US" b="1" dirty="0" smtClean="0"/>
              <a:t>PU – Dried Fruit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2050" name="Picture 2" descr="C:\Documents and Settings\Administrator\Desktop\ebbe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41910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Embelica</a:t>
            </a:r>
            <a:r>
              <a:rPr lang="en-US" dirty="0" smtClean="0"/>
              <a:t> </a:t>
            </a:r>
            <a:r>
              <a:rPr lang="en-US" dirty="0" err="1" smtClean="0"/>
              <a:t>officianalis</a:t>
            </a:r>
            <a:r>
              <a:rPr lang="en-US" dirty="0" smtClean="0"/>
              <a:t>(</a:t>
            </a:r>
            <a:r>
              <a:rPr lang="en-US" dirty="0" err="1" smtClean="0"/>
              <a:t>Emblc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Phyllanthus</a:t>
            </a:r>
            <a:r>
              <a:rPr lang="en-US" dirty="0" smtClean="0"/>
              <a:t> </a:t>
            </a:r>
            <a:r>
              <a:rPr lang="en-US" dirty="0" err="1" smtClean="0"/>
              <a:t>embilica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Gooseberry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Emphorbiaceae</a:t>
            </a:r>
            <a:endParaRPr lang="en-US" dirty="0" smtClean="0"/>
          </a:p>
          <a:p>
            <a:r>
              <a:rPr lang="en-US" dirty="0" smtClean="0"/>
              <a:t>PU – Ripe Matured Fruit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3074" name="Picture 2" descr="C:\Documents and Settings\Administrator\Desktop\embelia of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Momordica</a:t>
            </a:r>
            <a:r>
              <a:rPr lang="en-US" dirty="0" smtClean="0"/>
              <a:t> </a:t>
            </a:r>
            <a:r>
              <a:rPr lang="en-US" dirty="0" err="1" smtClean="0"/>
              <a:t>charantia</a:t>
            </a:r>
            <a:r>
              <a:rPr lang="en-US" dirty="0" smtClean="0"/>
              <a:t>(Mom-</a:t>
            </a:r>
            <a:r>
              <a:rPr lang="en-US" dirty="0" err="1" smtClean="0"/>
              <a:t>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Momordica</a:t>
            </a:r>
            <a:r>
              <a:rPr lang="en-US" b="1" dirty="0" smtClean="0"/>
              <a:t> </a:t>
            </a:r>
            <a:r>
              <a:rPr lang="en-US" b="1" dirty="0" err="1" smtClean="0"/>
              <a:t>charantia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Cucurbitaceae</a:t>
            </a:r>
            <a:endParaRPr lang="en-US" b="1" dirty="0" smtClean="0"/>
          </a:p>
          <a:p>
            <a:r>
              <a:rPr lang="en-US" b="1" dirty="0" smtClean="0"/>
              <a:t>CN – Bitter Guard</a:t>
            </a:r>
          </a:p>
          <a:p>
            <a:r>
              <a:rPr lang="en-US" b="1" dirty="0" smtClean="0"/>
              <a:t>PU – Fruits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8194" name="Picture 2" descr="C:\Documents and Settings\Administrator\Desktop\momord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3434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AGNUS CASTUS(</a:t>
            </a:r>
            <a:r>
              <a:rPr lang="en-US" dirty="0" err="1" smtClean="0"/>
              <a:t>Agn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Agnus</a:t>
            </a:r>
            <a:r>
              <a:rPr lang="en-US" b="1" dirty="0" smtClean="0"/>
              <a:t> </a:t>
            </a:r>
            <a:r>
              <a:rPr lang="en-US" b="1" dirty="0" err="1" smtClean="0"/>
              <a:t>castus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Chaste tree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Verbenaceae</a:t>
            </a:r>
            <a:endParaRPr lang="en-US" b="1" dirty="0" smtClean="0"/>
          </a:p>
          <a:p>
            <a:r>
              <a:rPr lang="en-US" b="1" dirty="0" smtClean="0"/>
              <a:t>PU – Fresh  Fruit(berry)</a:t>
            </a:r>
          </a:p>
          <a:p>
            <a:r>
              <a:rPr lang="en-US" b="1" dirty="0" smtClean="0"/>
              <a:t>Distribution – Europe, France</a:t>
            </a:r>
            <a:endParaRPr lang="en-IN" b="1" dirty="0"/>
          </a:p>
        </p:txBody>
      </p:sp>
      <p:pic>
        <p:nvPicPr>
          <p:cNvPr id="1026" name="Picture 2" descr="C:\Users\NEW\Desktop\agn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4038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SABAL SERRULATA(</a:t>
            </a:r>
            <a:r>
              <a:rPr lang="en-US" b="1" dirty="0" err="1" smtClean="0"/>
              <a:t>Sabal</a:t>
            </a:r>
            <a:r>
              <a:rPr lang="en-US" b="1" dirty="0" smtClean="0"/>
              <a:t>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Sabal</a:t>
            </a:r>
            <a:r>
              <a:rPr lang="en-US" b="1" dirty="0" smtClean="0"/>
              <a:t> </a:t>
            </a:r>
            <a:r>
              <a:rPr lang="en-US" b="1" dirty="0" err="1" smtClean="0"/>
              <a:t>serrulata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Saw palmetto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Palmaceae</a:t>
            </a:r>
            <a:endParaRPr lang="en-US" b="1" dirty="0" smtClean="0"/>
          </a:p>
          <a:p>
            <a:r>
              <a:rPr lang="en-US" b="1" dirty="0" smtClean="0"/>
              <a:t>PU – Ripe Fruit</a:t>
            </a:r>
          </a:p>
          <a:p>
            <a:r>
              <a:rPr lang="en-US" b="1" dirty="0" smtClean="0"/>
              <a:t>Distribution – U.S.A </a:t>
            </a:r>
            <a:endParaRPr lang="en-IN" b="1" dirty="0"/>
          </a:p>
        </p:txBody>
      </p:sp>
      <p:pic>
        <p:nvPicPr>
          <p:cNvPr id="2050" name="Picture 2" descr="C:\Users\NEW\Desktop\sab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57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JUNIPER COMMUNIS(</a:t>
            </a:r>
            <a:r>
              <a:rPr lang="en-US" dirty="0" err="1" smtClean="0"/>
              <a:t>Juni</a:t>
            </a:r>
            <a:r>
              <a:rPr lang="en-US" dirty="0" smtClean="0"/>
              <a:t>-c)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Juniper </a:t>
            </a:r>
            <a:r>
              <a:rPr lang="en-US" b="1" dirty="0" err="1" smtClean="0"/>
              <a:t>communis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Juniper berries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Cupressaceae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PU – Berry</a:t>
            </a:r>
          </a:p>
          <a:p>
            <a:r>
              <a:rPr lang="en-US" b="1" dirty="0" smtClean="0"/>
              <a:t>Distribution – North West Himalayas</a:t>
            </a:r>
            <a:endParaRPr lang="en-IN" b="1" dirty="0"/>
          </a:p>
        </p:txBody>
      </p:sp>
      <p:pic>
        <p:nvPicPr>
          <p:cNvPr id="3074" name="Picture 2" descr="C:\Users\NEW\Desktop\junip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724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SOLANUM NIGRUM(Sol-</a:t>
            </a:r>
            <a:r>
              <a:rPr lang="en-US" dirty="0" err="1" smtClean="0"/>
              <a:t>ni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Solanum</a:t>
            </a:r>
            <a:r>
              <a:rPr lang="en-US" b="1" dirty="0" smtClean="0"/>
              <a:t> </a:t>
            </a:r>
            <a:r>
              <a:rPr lang="en-US" b="1" dirty="0" err="1" smtClean="0"/>
              <a:t>nigrum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CN – Black nightshade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 Whole plant with berries</a:t>
            </a:r>
          </a:p>
          <a:p>
            <a:r>
              <a:rPr lang="en-US" b="1" dirty="0" smtClean="0"/>
              <a:t>Distribution- India</a:t>
            </a:r>
            <a:endParaRPr lang="en-IN" b="1" dirty="0"/>
          </a:p>
        </p:txBody>
      </p:sp>
      <p:pic>
        <p:nvPicPr>
          <p:cNvPr id="4098" name="Picture 2" descr="C:\Users\NEW\Desktop\solan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4191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VISCUM ALBUM(</a:t>
            </a:r>
            <a:r>
              <a:rPr lang="en-US" dirty="0" err="1" smtClean="0"/>
              <a:t>Visc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Viscum</a:t>
            </a:r>
            <a:r>
              <a:rPr lang="en-US" b="1" dirty="0" smtClean="0"/>
              <a:t> album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Mistletoe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Loranthaceae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PU – Fresh leaves with berries</a:t>
            </a:r>
          </a:p>
          <a:p>
            <a:r>
              <a:rPr lang="en-US" b="1" dirty="0" smtClean="0"/>
              <a:t>Distribution- India</a:t>
            </a:r>
            <a:endParaRPr lang="en-IN" b="1" dirty="0"/>
          </a:p>
        </p:txBody>
      </p:sp>
      <p:pic>
        <p:nvPicPr>
          <p:cNvPr id="5122" name="Picture 2" descr="C:\Users\NEW\Desktop\visc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343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DRIED FRUITS (nuts)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Aesculus</a:t>
            </a:r>
            <a:r>
              <a:rPr lang="en-US" dirty="0" smtClean="0"/>
              <a:t> </a:t>
            </a:r>
            <a:r>
              <a:rPr lang="en-US" dirty="0" err="1" smtClean="0"/>
              <a:t>hippocastanum</a:t>
            </a:r>
            <a:r>
              <a:rPr lang="en-US" dirty="0" smtClean="0"/>
              <a:t>(</a:t>
            </a:r>
            <a:r>
              <a:rPr lang="en-US" dirty="0" err="1" smtClean="0"/>
              <a:t>Aesc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Aesculus</a:t>
            </a:r>
            <a:r>
              <a:rPr lang="en-US" b="1" dirty="0" smtClean="0"/>
              <a:t> </a:t>
            </a:r>
            <a:r>
              <a:rPr lang="en-US" b="1" dirty="0" err="1" smtClean="0"/>
              <a:t>hippocastanum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Horse     chestnut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Sapindaceae</a:t>
            </a:r>
            <a:endParaRPr lang="en-US" b="1" dirty="0" smtClean="0"/>
          </a:p>
          <a:p>
            <a:r>
              <a:rPr lang="en-US" b="1" dirty="0" smtClean="0"/>
              <a:t>PU – Ripe nut excluding outer shell</a:t>
            </a:r>
          </a:p>
          <a:p>
            <a:r>
              <a:rPr lang="en-US" b="1" dirty="0" smtClean="0"/>
              <a:t>Distribution – India, Europe</a:t>
            </a:r>
            <a:endParaRPr lang="en-US" b="1" dirty="0"/>
          </a:p>
        </p:txBody>
      </p:sp>
      <p:pic>
        <p:nvPicPr>
          <p:cNvPr id="27650" name="Picture 2" descr="C:\Documents and Settings\Administrator\Desktop\aescul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419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MORPHOLOGICAL STUDY OF PLANT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   Whole plant - Without  root or   With root</a:t>
            </a:r>
          </a:p>
          <a:p>
            <a:pPr lvl="1">
              <a:buNone/>
            </a:pPr>
            <a:r>
              <a:rPr lang="en-US" b="1" dirty="0" smtClean="0"/>
              <a:t>    Roots – fresh, dried, </a:t>
            </a:r>
            <a:r>
              <a:rPr lang="en-US" b="1" dirty="0" err="1" smtClean="0"/>
              <a:t>ariel</a:t>
            </a: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    Stems – rhizome, corm, bulb</a:t>
            </a:r>
          </a:p>
          <a:p>
            <a:pPr lvl="1">
              <a:buNone/>
            </a:pPr>
            <a:r>
              <a:rPr lang="en-US" b="1" dirty="0" smtClean="0"/>
              <a:t>    Leaves – dried, fresh</a:t>
            </a:r>
          </a:p>
          <a:p>
            <a:pPr lvl="1">
              <a:buNone/>
            </a:pPr>
            <a:r>
              <a:rPr lang="en-US" b="1" dirty="0" smtClean="0"/>
              <a:t>    Flowers – bud, stigma, heads</a:t>
            </a:r>
          </a:p>
          <a:p>
            <a:pPr lvl="1">
              <a:buNone/>
            </a:pPr>
            <a:r>
              <a:rPr lang="en-US" b="1" dirty="0" smtClean="0"/>
              <a:t>    Fruits -  fleshy, dried</a:t>
            </a:r>
          </a:p>
          <a:p>
            <a:pPr lvl="1">
              <a:buNone/>
            </a:pPr>
            <a:r>
              <a:rPr lang="en-US" b="1" dirty="0" smtClean="0"/>
              <a:t>    Seeds – fresh, dried</a:t>
            </a:r>
          </a:p>
          <a:p>
            <a:pPr lvl="1">
              <a:buNone/>
            </a:pPr>
            <a:r>
              <a:rPr lang="en-US" b="1" dirty="0" smtClean="0"/>
              <a:t>    Bark – Outer, inner, of root	</a:t>
            </a:r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Terminalia</a:t>
            </a:r>
            <a:r>
              <a:rPr lang="en-US" dirty="0" smtClean="0"/>
              <a:t> </a:t>
            </a:r>
            <a:r>
              <a:rPr lang="en-US" dirty="0" err="1" smtClean="0"/>
              <a:t>chebula</a:t>
            </a:r>
            <a:r>
              <a:rPr lang="en-US" dirty="0" smtClean="0"/>
              <a:t>(Term-c)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Terminalia</a:t>
            </a:r>
            <a:r>
              <a:rPr lang="en-US" b="1" dirty="0" smtClean="0"/>
              <a:t> </a:t>
            </a:r>
            <a:r>
              <a:rPr lang="en-US" b="1" dirty="0" err="1" smtClean="0"/>
              <a:t>chebula</a:t>
            </a:r>
            <a:r>
              <a:rPr lang="en-US" b="1" dirty="0" smtClean="0"/>
              <a:t> </a:t>
            </a:r>
            <a:r>
              <a:rPr lang="en-US" b="1" dirty="0" err="1" smtClean="0"/>
              <a:t>retz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Combretaceae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Chebulic</a:t>
            </a:r>
            <a:r>
              <a:rPr lang="en-US" b="1" dirty="0" smtClean="0"/>
              <a:t> </a:t>
            </a:r>
            <a:r>
              <a:rPr lang="en-US" b="1" dirty="0" err="1" smtClean="0"/>
              <a:t>myrobalan</a:t>
            </a:r>
            <a:r>
              <a:rPr lang="en-US" b="1" dirty="0" smtClean="0"/>
              <a:t>(</a:t>
            </a:r>
            <a:r>
              <a:rPr lang="en-US" b="1" dirty="0" err="1" smtClean="0"/>
              <a:t>tamil-kadukkai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PU – Semi mature fruit</a:t>
            </a:r>
          </a:p>
          <a:p>
            <a:r>
              <a:rPr lang="en-US" b="1" dirty="0" smtClean="0"/>
              <a:t>Distribution – Asia, India</a:t>
            </a:r>
            <a:endParaRPr lang="en-US" b="1" dirty="0"/>
          </a:p>
        </p:txBody>
      </p:sp>
      <p:pic>
        <p:nvPicPr>
          <p:cNvPr id="30722" name="Picture 2" descr="C:\Documents and Settings\Administrator\Desktop\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Dolichos</a:t>
            </a:r>
            <a:r>
              <a:rPr lang="en-US" dirty="0" smtClean="0"/>
              <a:t> </a:t>
            </a:r>
            <a:r>
              <a:rPr lang="en-US" dirty="0" err="1" smtClean="0"/>
              <a:t>pruriens</a:t>
            </a:r>
            <a:r>
              <a:rPr lang="en-US" dirty="0" smtClean="0"/>
              <a:t>(</a:t>
            </a:r>
            <a:r>
              <a:rPr lang="en-US" dirty="0" err="1" smtClean="0"/>
              <a:t>Dol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4026408" cy="466344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Dolichos</a:t>
            </a:r>
            <a:r>
              <a:rPr lang="en-US" b="1" dirty="0" smtClean="0"/>
              <a:t> </a:t>
            </a:r>
            <a:r>
              <a:rPr lang="en-US" b="1" dirty="0" err="1" smtClean="0"/>
              <a:t>pruriens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Cowhage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Leguminosae</a:t>
            </a:r>
            <a:endParaRPr lang="en-US" b="1" dirty="0" smtClean="0"/>
          </a:p>
          <a:p>
            <a:r>
              <a:rPr lang="en-US" b="1" dirty="0" smtClean="0"/>
              <a:t>PU – The hairs carefully scrapped from epidermis of pods</a:t>
            </a:r>
          </a:p>
          <a:p>
            <a:r>
              <a:rPr lang="en-US" b="1" dirty="0" smtClean="0"/>
              <a:t>Distribution – </a:t>
            </a:r>
            <a:r>
              <a:rPr lang="en-US" b="1" dirty="0" err="1" smtClean="0"/>
              <a:t>Srilanka</a:t>
            </a:r>
            <a:r>
              <a:rPr lang="en-US" b="1" dirty="0" smtClean="0"/>
              <a:t>, India</a:t>
            </a:r>
            <a:endParaRPr lang="en-US" b="1" dirty="0"/>
          </a:p>
        </p:txBody>
      </p:sp>
      <p:pic>
        <p:nvPicPr>
          <p:cNvPr id="28674" name="Picture 2" descr="C:\Documents and Settings\Administrator\Desktop\dol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Capsicum annum(Caps)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Capsicum annum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Chilly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 Ripe fruit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29698" name="Picture 2" descr="C:\Documents and Settings\Administrator\Desktop\caps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41148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752600"/>
            <a:ext cx="7498080" cy="2514600"/>
          </a:xfrm>
        </p:spPr>
        <p:txBody>
          <a:bodyPr/>
          <a:lstStyle/>
          <a:p>
            <a:pPr algn="ctr"/>
            <a:r>
              <a:rPr lang="en-US" dirty="0" smtClean="0"/>
              <a:t> ROOTS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ack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7010400" cy="3962400"/>
          </a:xfrm>
        </p:spPr>
        <p:txBody>
          <a:bodyPr/>
          <a:lstStyle/>
          <a:p>
            <a:pPr marL="292100" indent="-29210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3000" b="1" u="sng" smtClean="0">
                <a:solidFill>
                  <a:srgbClr val="990000"/>
                </a:solidFill>
                <a:effectLst/>
                <a:latin typeface="Arial" charset="0"/>
              </a:rPr>
              <a:t>ROOTS</a:t>
            </a:r>
          </a:p>
          <a:p>
            <a:pPr marL="292100" indent="-292100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smtClean="0">
                <a:solidFill>
                  <a:srgbClr val="3333FF"/>
                </a:solidFill>
                <a:effectLst/>
                <a:latin typeface="Arial" charset="0"/>
              </a:rPr>
              <a:t>Fresh</a:t>
            </a:r>
            <a:r>
              <a:rPr lang="en-US" sz="3000" b="1" smtClean="0"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	: Arum triphyllum, 				           Bryonia alba</a:t>
            </a:r>
          </a:p>
          <a:p>
            <a:pPr marL="292100" indent="-292100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smtClean="0">
                <a:solidFill>
                  <a:srgbClr val="3333FF"/>
                </a:solidFill>
                <a:effectLst/>
                <a:latin typeface="Arial" charset="0"/>
              </a:rPr>
              <a:t>Dried</a:t>
            </a:r>
            <a:r>
              <a:rPr lang="en-US" sz="3000" b="1" smtClean="0">
                <a:effectLst/>
                <a:latin typeface="Arial" charset="0"/>
              </a:rPr>
              <a:t> 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Ipecacuanha, Ratanhia </a:t>
            </a:r>
          </a:p>
          <a:p>
            <a:pPr marL="292100" indent="-292100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smtClean="0">
                <a:solidFill>
                  <a:srgbClr val="3333FF"/>
                </a:solidFill>
                <a:effectLst/>
                <a:latin typeface="Arial" charset="0"/>
              </a:rPr>
              <a:t>Aerial</a:t>
            </a:r>
            <a:r>
              <a:rPr lang="en-US" sz="3000" b="1" smtClean="0">
                <a:effectLst/>
                <a:latin typeface="Arial" charset="0"/>
              </a:rPr>
              <a:t> 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Ficus indica</a:t>
            </a:r>
          </a:p>
          <a:p>
            <a:pPr marL="292100" indent="-292100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smtClean="0">
                <a:solidFill>
                  <a:srgbClr val="3333FF"/>
                </a:solidFill>
                <a:effectLst/>
                <a:latin typeface="Arial" charset="0"/>
              </a:rPr>
              <a:t>Root &amp; rhizome</a:t>
            </a:r>
            <a:r>
              <a:rPr lang="en-US" sz="3000" b="1" smtClean="0">
                <a:effectLst/>
                <a:latin typeface="Arial" charset="0"/>
              </a:rPr>
              <a:t> </a:t>
            </a:r>
            <a:r>
              <a:rPr lang="en-US" sz="3000" b="1" smtClean="0">
                <a:solidFill>
                  <a:srgbClr val="000000"/>
                </a:solidFill>
                <a:effectLst/>
                <a:latin typeface="Arial" charset="0"/>
              </a:rPr>
              <a:t>: Aletris farinosa</a:t>
            </a:r>
          </a:p>
        </p:txBody>
      </p:sp>
      <p:pic>
        <p:nvPicPr>
          <p:cNvPr id="5124" name="Picture 6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0575" y="61849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ARALIA RACEMOSA(Aral)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Aralia</a:t>
            </a:r>
            <a:r>
              <a:rPr lang="en-US" b="1" dirty="0" smtClean="0"/>
              <a:t> </a:t>
            </a:r>
            <a:r>
              <a:rPr lang="en-US" b="1" dirty="0" err="1" smtClean="0"/>
              <a:t>racemosa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American spikenard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Araliaceae</a:t>
            </a:r>
            <a:endParaRPr lang="en-US" b="1" dirty="0" smtClean="0"/>
          </a:p>
          <a:p>
            <a:r>
              <a:rPr lang="en-US" b="1" dirty="0" smtClean="0"/>
              <a:t>PU – Fresh Roots</a:t>
            </a:r>
          </a:p>
          <a:p>
            <a:r>
              <a:rPr lang="en-US" b="1" dirty="0" smtClean="0"/>
              <a:t>Distribution – North America</a:t>
            </a:r>
            <a:endParaRPr lang="en-US" b="1" dirty="0"/>
          </a:p>
        </p:txBody>
      </p:sp>
      <p:pic>
        <p:nvPicPr>
          <p:cNvPr id="8194" name="Picture 2" descr="C:\Documents and Settings\Administrator\My Documents\ARA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219200"/>
            <a:ext cx="4572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ABROMA   AUGUSTA(</a:t>
            </a:r>
            <a:r>
              <a:rPr lang="en-US" dirty="0" err="1" smtClean="0"/>
              <a:t>Abrom</a:t>
            </a:r>
            <a:r>
              <a:rPr lang="en-US" dirty="0" smtClean="0"/>
              <a:t>-a)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BN– </a:t>
            </a:r>
            <a:r>
              <a:rPr lang="en-US" b="1" dirty="0" err="1" smtClean="0"/>
              <a:t>Abroma</a:t>
            </a:r>
            <a:r>
              <a:rPr lang="en-US" b="1" dirty="0" smtClean="0"/>
              <a:t> </a:t>
            </a:r>
            <a:r>
              <a:rPr lang="en-US" b="1" dirty="0" err="1" smtClean="0"/>
              <a:t>augusta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Olat</a:t>
            </a:r>
            <a:r>
              <a:rPr lang="en-US" b="1" dirty="0" smtClean="0"/>
              <a:t> </a:t>
            </a:r>
            <a:r>
              <a:rPr lang="en-US" b="1" dirty="0" err="1" smtClean="0"/>
              <a:t>kambal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Sterculaceae</a:t>
            </a:r>
            <a:endParaRPr lang="en-US" b="1" dirty="0" smtClean="0"/>
          </a:p>
          <a:p>
            <a:r>
              <a:rPr lang="en-US" b="1" dirty="0" smtClean="0"/>
              <a:t>PU – Fresh Root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9218" name="Picture 2" descr="C:\Documents and Settings\Administrator\My Documents\ABRO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BRYONIA ALBA(</a:t>
            </a:r>
            <a:r>
              <a:rPr lang="en-US" dirty="0" err="1" smtClean="0"/>
              <a:t>Bry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Bryonia</a:t>
            </a:r>
            <a:r>
              <a:rPr lang="en-US" b="1" dirty="0" smtClean="0"/>
              <a:t> alba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Wild hops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Cucurbitaceae</a:t>
            </a:r>
            <a:endParaRPr lang="en-US" b="1" dirty="0" smtClean="0"/>
          </a:p>
          <a:p>
            <a:r>
              <a:rPr lang="en-US" b="1" dirty="0" smtClean="0"/>
              <a:t>PU –Fresh Root</a:t>
            </a:r>
          </a:p>
          <a:p>
            <a:r>
              <a:rPr lang="en-US" b="1" dirty="0" smtClean="0"/>
              <a:t>Distribution - Europe</a:t>
            </a:r>
            <a:endParaRPr lang="en-US" b="1" dirty="0"/>
          </a:p>
        </p:txBody>
      </p:sp>
      <p:pic>
        <p:nvPicPr>
          <p:cNvPr id="11266" name="Picture 2" descr="C:\Documents and Settings\Administrator\My Documents\BRYON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JALAPA(</a:t>
            </a:r>
            <a:r>
              <a:rPr lang="en-US" dirty="0" err="1" smtClean="0"/>
              <a:t>Jal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Exogonium</a:t>
            </a:r>
            <a:r>
              <a:rPr lang="en-US" b="1" dirty="0" smtClean="0"/>
              <a:t> </a:t>
            </a:r>
            <a:r>
              <a:rPr lang="en-US" b="1" dirty="0" err="1" smtClean="0"/>
              <a:t>purga</a:t>
            </a:r>
            <a:r>
              <a:rPr lang="en-US" b="1" dirty="0" smtClean="0"/>
              <a:t> </a:t>
            </a:r>
            <a:r>
              <a:rPr lang="en-US" b="1" dirty="0" err="1" smtClean="0"/>
              <a:t>Benth</a:t>
            </a:r>
            <a:endParaRPr lang="en-US" b="1" dirty="0" smtClean="0"/>
          </a:p>
          <a:p>
            <a:r>
              <a:rPr lang="en-US" b="1" dirty="0" smtClean="0"/>
              <a:t>CN – Jalap root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Convolvulaceae</a:t>
            </a:r>
            <a:endParaRPr lang="en-US" b="1" dirty="0" smtClean="0"/>
          </a:p>
          <a:p>
            <a:r>
              <a:rPr lang="en-US" b="1" dirty="0" smtClean="0"/>
              <a:t>PU –Fresh Root</a:t>
            </a:r>
          </a:p>
          <a:p>
            <a:r>
              <a:rPr lang="en-US" b="1" dirty="0" smtClean="0"/>
              <a:t>Distribution – Mexico, West Indies</a:t>
            </a:r>
            <a:endParaRPr lang="en-US" b="1" dirty="0"/>
          </a:p>
        </p:txBody>
      </p:sp>
      <p:pic>
        <p:nvPicPr>
          <p:cNvPr id="12290" name="Picture 2" descr="C:\Documents and Settings\Administrator\My Documents\JALAP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95400"/>
            <a:ext cx="434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PHYTOLACCA(</a:t>
            </a:r>
            <a:r>
              <a:rPr lang="en-US" dirty="0" err="1" smtClean="0"/>
              <a:t>Phyt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Phytolacca</a:t>
            </a:r>
            <a:r>
              <a:rPr lang="en-US" b="1" dirty="0" smtClean="0"/>
              <a:t> </a:t>
            </a:r>
            <a:r>
              <a:rPr lang="en-US" b="1" dirty="0" err="1" smtClean="0"/>
              <a:t>decandra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American nightshade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Phytolaccaceae</a:t>
            </a:r>
            <a:endParaRPr lang="en-US" b="1" dirty="0" smtClean="0"/>
          </a:p>
          <a:p>
            <a:r>
              <a:rPr lang="en-US" b="1" dirty="0" smtClean="0"/>
              <a:t>PU –Fresh Root</a:t>
            </a:r>
          </a:p>
          <a:p>
            <a:r>
              <a:rPr lang="en-US" b="1" dirty="0" smtClean="0"/>
              <a:t>Distribution – North America</a:t>
            </a:r>
            <a:endParaRPr lang="en-US" b="1" dirty="0"/>
          </a:p>
        </p:txBody>
      </p:sp>
      <p:pic>
        <p:nvPicPr>
          <p:cNvPr id="14338" name="Picture 2" descr="C:\Documents and Settings\Administrator\My Documents\PHYTOLAC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ack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chemeClr val="tx1"/>
                </a:solidFill>
              </a:rPr>
              <a:t>MORPHOLOGICAL CLASSIFICATION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4864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u="sng" smtClean="0">
                <a:solidFill>
                  <a:srgbClr val="990000"/>
                </a:solidFill>
                <a:effectLst/>
                <a:latin typeface="Arial" charset="0"/>
                <a:hlinkClick r:id="rId3" action="ppaction://hlinkfile"/>
              </a:rPr>
              <a:t>WHOLE PLANT</a:t>
            </a:r>
            <a:endParaRPr lang="en-US" sz="2800" b="1" u="sng" smtClean="0">
              <a:solidFill>
                <a:srgbClr val="990000"/>
              </a:solidFill>
              <a:effectLst/>
              <a:latin typeface="Arial" charset="0"/>
            </a:endParaRP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3333FF"/>
                </a:solidFill>
                <a:effectLst/>
                <a:latin typeface="Arial" charset="0"/>
              </a:rPr>
              <a:t>Without roots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 - Alfalfa, Lobelia inflata,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Ocimum sanctum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sz="2800" b="1" smtClean="0">
              <a:solidFill>
                <a:srgbClr val="000000"/>
              </a:solidFill>
              <a:effectLst/>
              <a:latin typeface="Arial" charset="0"/>
            </a:endParaRP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en-US" sz="2800" b="1" smtClean="0">
                <a:solidFill>
                  <a:srgbClr val="3333FF"/>
                </a:solidFill>
                <a:effectLst/>
                <a:latin typeface="Arial" charset="0"/>
              </a:rPr>
              <a:t>With roots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 - Aconitum napellus,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Aethusa cynapium, Arnica montana,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fr-FR" sz="2800" b="1" smtClean="0">
                <a:solidFill>
                  <a:srgbClr val="000000"/>
                </a:solidFill>
                <a:effectLst/>
                <a:latin typeface="Arial" charset="0"/>
              </a:rPr>
              <a:t>Belladonna, Chamomilla, Chelidonium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fr-FR" sz="2800" b="1" smtClean="0">
                <a:solidFill>
                  <a:srgbClr val="000000"/>
                </a:solidFill>
                <a:effectLst/>
                <a:latin typeface="Arial" charset="0"/>
              </a:rPr>
              <a:t>majus, Conium, Drosera, Dulcamara,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fr-FR" sz="2800" b="1" smtClean="0">
                <a:solidFill>
                  <a:srgbClr val="000000"/>
                </a:solidFill>
                <a:effectLst/>
                <a:latin typeface="Arial" charset="0"/>
              </a:rPr>
              <a:t>Euphrasia, Hyoscyamus, H</a:t>
            </a: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ypericum,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Ledum palustre, Pulsatilla, Ruta 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800" b="1" smtClean="0">
                <a:solidFill>
                  <a:srgbClr val="000000"/>
                </a:solidFill>
                <a:effectLst/>
                <a:latin typeface="Arial" charset="0"/>
              </a:rPr>
              <a:t>graveolens, Spigelia, Stramonium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RAPHANUS SATIVUS(</a:t>
            </a:r>
            <a:r>
              <a:rPr lang="en-IN" dirty="0" err="1" smtClean="0"/>
              <a:t>Raph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Raphanus</a:t>
            </a:r>
            <a:r>
              <a:rPr lang="en-IN" b="1" dirty="0" smtClean="0"/>
              <a:t> </a:t>
            </a:r>
            <a:r>
              <a:rPr lang="en-IN" b="1" dirty="0" err="1" smtClean="0"/>
              <a:t>sativus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Radish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Cruciferae</a:t>
            </a:r>
            <a:endParaRPr lang="en-IN" b="1" dirty="0" smtClean="0"/>
          </a:p>
          <a:p>
            <a:r>
              <a:rPr lang="en-IN" b="1" dirty="0" smtClean="0"/>
              <a:t>PU – Fresh root before flowering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1026" name="Picture 2" descr="C:\Documents and Settings\Administrator\Desktop\irap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IPECACUANHA(</a:t>
            </a:r>
            <a:r>
              <a:rPr lang="en-US" dirty="0" err="1" smtClean="0"/>
              <a:t>Ip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Caphaelis</a:t>
            </a:r>
            <a:r>
              <a:rPr lang="en-US" b="1" dirty="0" smtClean="0"/>
              <a:t> </a:t>
            </a:r>
            <a:r>
              <a:rPr lang="en-US" b="1" dirty="0" err="1" smtClean="0"/>
              <a:t>ipecacuanha</a:t>
            </a:r>
            <a:endParaRPr lang="en-US" b="1" dirty="0" smtClean="0"/>
          </a:p>
          <a:p>
            <a:r>
              <a:rPr lang="en-US" b="1" dirty="0" smtClean="0"/>
              <a:t>CN – Ipecac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Rubiaceae</a:t>
            </a:r>
            <a:endParaRPr lang="en-US" b="1" dirty="0" smtClean="0"/>
          </a:p>
          <a:p>
            <a:r>
              <a:rPr lang="en-US" b="1" dirty="0" smtClean="0"/>
              <a:t>PU –Dried Root</a:t>
            </a:r>
          </a:p>
          <a:p>
            <a:r>
              <a:rPr lang="en-US" b="1" dirty="0" smtClean="0"/>
              <a:t>Distribution –India, </a:t>
            </a:r>
            <a:r>
              <a:rPr lang="en-US" b="1" dirty="0" err="1" smtClean="0"/>
              <a:t>BraziL</a:t>
            </a:r>
            <a:endParaRPr lang="en-US" b="1" dirty="0"/>
          </a:p>
        </p:txBody>
      </p:sp>
      <p:pic>
        <p:nvPicPr>
          <p:cNvPr id="16386" name="Picture 2" descr="C:\Documents and Settings\Administrator\My Documents\IPEC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219201"/>
            <a:ext cx="46482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WYETHIA HELENOIDES(</a:t>
            </a:r>
            <a:r>
              <a:rPr lang="en-US" dirty="0" err="1" smtClean="0"/>
              <a:t>Wye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Wyethia</a:t>
            </a:r>
            <a:r>
              <a:rPr lang="en-US" b="1" dirty="0" smtClean="0"/>
              <a:t> </a:t>
            </a:r>
            <a:r>
              <a:rPr lang="en-US" b="1" dirty="0" err="1" smtClean="0"/>
              <a:t>helenoides</a:t>
            </a:r>
            <a:r>
              <a:rPr lang="en-US" b="1" dirty="0" smtClean="0"/>
              <a:t> </a:t>
            </a:r>
            <a:r>
              <a:rPr lang="en-US" b="1" dirty="0" err="1" smtClean="0"/>
              <a:t>nutt</a:t>
            </a:r>
            <a:endParaRPr lang="en-US" b="1" dirty="0" smtClean="0"/>
          </a:p>
          <a:p>
            <a:r>
              <a:rPr lang="en-US" b="1" dirty="0" smtClean="0"/>
              <a:t>CN – Poison weed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Compositae</a:t>
            </a:r>
            <a:endParaRPr lang="en-US" b="1" dirty="0" smtClean="0"/>
          </a:p>
          <a:p>
            <a:r>
              <a:rPr lang="en-US" b="1" dirty="0" smtClean="0"/>
              <a:t>PU –Fresh  Root</a:t>
            </a:r>
          </a:p>
          <a:p>
            <a:r>
              <a:rPr lang="en-US" b="1" dirty="0" smtClean="0"/>
              <a:t>Distribution – U.S.A</a:t>
            </a:r>
            <a:endParaRPr lang="en-US" b="1" dirty="0"/>
          </a:p>
        </p:txBody>
      </p:sp>
      <p:pic>
        <p:nvPicPr>
          <p:cNvPr id="1026" name="Picture 2" descr="C:\Users\Adi\Downloads\Wyethia_helenioides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94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PAEONIA OFFICINALIS(</a:t>
            </a:r>
            <a:r>
              <a:rPr lang="en-IN" dirty="0" err="1" smtClean="0"/>
              <a:t>Paeon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Paeonia</a:t>
            </a:r>
            <a:r>
              <a:rPr lang="en-IN" b="1" dirty="0" smtClean="0"/>
              <a:t> </a:t>
            </a:r>
            <a:r>
              <a:rPr lang="en-IN" b="1" dirty="0" err="1" smtClean="0"/>
              <a:t>officinalis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</a:t>
            </a:r>
            <a:r>
              <a:rPr lang="en-IN" b="1" dirty="0" err="1" smtClean="0"/>
              <a:t>Paeony</a:t>
            </a:r>
            <a:endParaRPr lang="en-IN" b="1" dirty="0" smtClean="0"/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Ranunculaceae</a:t>
            </a:r>
            <a:endParaRPr lang="en-IN" b="1" dirty="0" smtClean="0"/>
          </a:p>
          <a:p>
            <a:r>
              <a:rPr lang="en-IN" b="1" dirty="0" smtClean="0"/>
              <a:t>PU –Fresh Root</a:t>
            </a:r>
          </a:p>
          <a:p>
            <a:r>
              <a:rPr lang="en-IN" b="1" dirty="0" smtClean="0"/>
              <a:t>Distribution – Europe, West Asia</a:t>
            </a:r>
            <a:endParaRPr lang="en-IN" b="1" dirty="0"/>
          </a:p>
        </p:txBody>
      </p:sp>
      <p:pic>
        <p:nvPicPr>
          <p:cNvPr id="9218" name="Picture 2" descr="G:\images (2)paeon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381000"/>
            <a:ext cx="7498080" cy="1143000"/>
          </a:xfrm>
        </p:spPr>
        <p:txBody>
          <a:bodyPr/>
          <a:lstStyle/>
          <a:p>
            <a:r>
              <a:rPr lang="en-US" dirty="0" smtClean="0"/>
              <a:t>CALOTROPIS GIGENTIA(</a:t>
            </a:r>
            <a:r>
              <a:rPr lang="en-US" dirty="0" err="1" smtClean="0"/>
              <a:t>Calo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Calotropis</a:t>
            </a:r>
            <a:r>
              <a:rPr lang="en-US" b="1" dirty="0" smtClean="0"/>
              <a:t> </a:t>
            </a:r>
            <a:r>
              <a:rPr lang="en-US" b="1" dirty="0" err="1" smtClean="0"/>
              <a:t>gigentia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Akanda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Asclepiadaceae</a:t>
            </a:r>
            <a:endParaRPr lang="en-US" b="1" dirty="0" smtClean="0"/>
          </a:p>
          <a:p>
            <a:r>
              <a:rPr lang="en-US" b="1" dirty="0" smtClean="0"/>
              <a:t>PU –Dried Root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5362" name="Picture 2" descr="C:\Documents and Settings\Administrator\My Documents\CALOTROP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1143000"/>
            <a:ext cx="44196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RAUWOLFIA SERPENTINA(</a:t>
            </a:r>
            <a:r>
              <a:rPr lang="en-IN" dirty="0" err="1" smtClean="0"/>
              <a:t>Rauw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Rauvolfia</a:t>
            </a:r>
            <a:r>
              <a:rPr lang="en-IN" b="1" dirty="0" smtClean="0"/>
              <a:t> </a:t>
            </a:r>
            <a:r>
              <a:rPr lang="en-IN" b="1" dirty="0" err="1" smtClean="0"/>
              <a:t>serpentina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</a:t>
            </a:r>
            <a:r>
              <a:rPr lang="en-IN" b="1" dirty="0" err="1" smtClean="0"/>
              <a:t>Serpentina</a:t>
            </a:r>
            <a:r>
              <a:rPr lang="en-IN" b="1" dirty="0" smtClean="0"/>
              <a:t> root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Apocynaceae</a:t>
            </a:r>
            <a:endParaRPr lang="en-IN" b="1" dirty="0" smtClean="0"/>
          </a:p>
          <a:p>
            <a:r>
              <a:rPr lang="en-IN" b="1" dirty="0" smtClean="0"/>
              <a:t>PU –Dried Roots</a:t>
            </a:r>
          </a:p>
          <a:p>
            <a:r>
              <a:rPr lang="en-IN" b="1" dirty="0" smtClean="0"/>
              <a:t>Distribution - India</a:t>
            </a:r>
            <a:endParaRPr lang="en-IN" b="1" dirty="0"/>
          </a:p>
        </p:txBody>
      </p:sp>
      <p:pic>
        <p:nvPicPr>
          <p:cNvPr id="5" name="Content Placeholder 4" descr="J:\raja\RawoulfiaSerpentin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12192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Ficus</a:t>
            </a:r>
            <a:r>
              <a:rPr lang="en-US" dirty="0" smtClean="0"/>
              <a:t> </a:t>
            </a:r>
            <a:r>
              <a:rPr lang="en-US" dirty="0" err="1" smtClean="0"/>
              <a:t>indica</a:t>
            </a:r>
            <a:r>
              <a:rPr lang="en-US" dirty="0" smtClean="0"/>
              <a:t>(</a:t>
            </a:r>
            <a:r>
              <a:rPr lang="en-US" dirty="0" err="1" smtClean="0"/>
              <a:t>Fic-i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Ficus</a:t>
            </a:r>
            <a:r>
              <a:rPr lang="en-US" b="1" dirty="0" smtClean="0"/>
              <a:t> </a:t>
            </a:r>
            <a:r>
              <a:rPr lang="en-US" b="1" dirty="0" err="1" smtClean="0"/>
              <a:t>bengalensis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Pipal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Moraceae</a:t>
            </a:r>
            <a:endParaRPr lang="en-US" b="1" dirty="0" smtClean="0"/>
          </a:p>
          <a:p>
            <a:r>
              <a:rPr lang="en-US" b="1" dirty="0" smtClean="0"/>
              <a:t>PU – Aerial roots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2050" name="Picture 2" descr="C:\Documents and Settings\Administrator\Desktop\fic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799"/>
            <a:ext cx="4267200" cy="5784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SENEGA(</a:t>
            </a:r>
            <a:r>
              <a:rPr lang="en-US" dirty="0" err="1" smtClean="0"/>
              <a:t>Seneg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POLYGALA SENEGA</a:t>
            </a:r>
          </a:p>
          <a:p>
            <a:r>
              <a:rPr lang="en-US" b="1" dirty="0" smtClean="0"/>
              <a:t>CN – Snake root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Polygalaceae</a:t>
            </a:r>
            <a:endParaRPr lang="en-US" b="1" dirty="0" smtClean="0"/>
          </a:p>
          <a:p>
            <a:r>
              <a:rPr lang="en-US" b="1" dirty="0" smtClean="0"/>
              <a:t>PU – Dried roots</a:t>
            </a:r>
          </a:p>
          <a:p>
            <a:r>
              <a:rPr lang="en-US" b="1" dirty="0" smtClean="0"/>
              <a:t>Distribution – U.S.A</a:t>
            </a:r>
            <a:endParaRPr lang="en-US" b="1" dirty="0"/>
          </a:p>
        </p:txBody>
      </p:sp>
      <p:pic>
        <p:nvPicPr>
          <p:cNvPr id="3074" name="Picture 2" descr="C:\Documents and Settings\Administrator\Desktop\seneg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1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STEM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ack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8229600" cy="6019800"/>
          </a:xfrm>
        </p:spPr>
        <p:txBody>
          <a:bodyPr/>
          <a:lstStyle/>
          <a:p>
            <a:pPr marL="350838" indent="-350838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None/>
            </a:pPr>
            <a:r>
              <a:rPr lang="en-US" sz="3000" b="1" u="sng" dirty="0" smtClean="0">
                <a:solidFill>
                  <a:srgbClr val="990000"/>
                </a:solidFill>
                <a:effectLst/>
                <a:latin typeface="Arial" charset="0"/>
              </a:rPr>
              <a:t>STEMS</a:t>
            </a:r>
          </a:p>
          <a:p>
            <a:pPr marL="350838" indent="-350838">
              <a:lnSpc>
                <a:spcPct val="120000"/>
              </a:lnSpc>
              <a:buClr>
                <a:srgbClr val="990000"/>
              </a:buClr>
              <a:buSzTx/>
            </a:pPr>
            <a:r>
              <a:rPr lang="en-US" sz="3000" b="1" dirty="0" smtClean="0">
                <a:latin typeface="Arial" charset="0"/>
              </a:rPr>
              <a:t>Cactus </a:t>
            </a:r>
            <a:r>
              <a:rPr lang="en-US" sz="3000" b="1" dirty="0" err="1" smtClean="0">
                <a:latin typeface="Arial" charset="0"/>
              </a:rPr>
              <a:t>grandiflorus</a:t>
            </a:r>
            <a:r>
              <a:rPr lang="en-US" sz="3000" b="1" dirty="0" smtClean="0">
                <a:latin typeface="Arial" charset="0"/>
              </a:rPr>
              <a:t>, Asparagus </a:t>
            </a:r>
            <a:r>
              <a:rPr lang="en-US" sz="3000" b="1" dirty="0" err="1" smtClean="0">
                <a:latin typeface="Arial" charset="0"/>
              </a:rPr>
              <a:t>officinalis</a:t>
            </a:r>
            <a:endParaRPr lang="en-US" sz="3000" b="1" dirty="0" smtClean="0">
              <a:effectLst/>
              <a:latin typeface="Arial" charset="0"/>
            </a:endParaRPr>
          </a:p>
          <a:p>
            <a:pPr marL="350838" indent="-350838" eaLnBrk="1" hangingPunct="1">
              <a:lnSpc>
                <a:spcPct val="120000"/>
              </a:lnSpc>
              <a:spcBef>
                <a:spcPct val="10000"/>
              </a:spcBef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Rhizome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Gelsemium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Helleborus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10000"/>
              </a:spcBef>
              <a:buClr>
                <a:srgbClr val="990000"/>
              </a:buClr>
              <a:buSzTx/>
              <a:buFontTx/>
              <a:buNone/>
            </a:pPr>
            <a:r>
              <a:rPr lang="en-US" sz="3000" b="1" dirty="0" smtClean="0">
                <a:effectLst/>
                <a:latin typeface="Arial" charset="0"/>
              </a:rPr>
              <a:t>  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Podophyllum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Sanguinaria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canadensis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      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10000"/>
              </a:spcBef>
              <a:buClr>
                <a:srgbClr val="990000"/>
              </a:buClr>
              <a:buSzTx/>
              <a:buFontTx/>
              <a:buNone/>
            </a:pP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	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Veratrum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album,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Veratrum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viride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marL="350838" indent="-350838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Corm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fr-FR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Colchicum</a:t>
            </a:r>
            <a:r>
              <a:rPr lang="fr-FR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fr-FR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autumnale</a:t>
            </a:r>
            <a:endParaRPr lang="fr-FR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marL="350838" indent="-350838" eaLnBrk="1" hangingPunct="1">
              <a:lnSpc>
                <a:spcPct val="120000"/>
              </a:lnSpc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Bulb 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Allium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cepa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5000"/>
              </a:spcBef>
              <a:buClr>
                <a:srgbClr val="990000"/>
              </a:buClr>
              <a:buSzTx/>
              <a:buFontTx/>
              <a:buNone/>
            </a:pP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	           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Allium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sativum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6148" name="Picture 9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6129338"/>
            <a:ext cx="7096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ALFALFA(Alf)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BN – </a:t>
            </a:r>
            <a:r>
              <a:rPr lang="en-US" b="1" dirty="0" err="1" smtClean="0"/>
              <a:t>Medicago</a:t>
            </a:r>
            <a:r>
              <a:rPr lang="en-US" b="1" dirty="0" smtClean="0"/>
              <a:t> sativa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California clover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Leguminosae</a:t>
            </a:r>
            <a:endParaRPr lang="en-US" b="1" dirty="0" smtClean="0"/>
          </a:p>
          <a:p>
            <a:r>
              <a:rPr lang="en-US" b="1" dirty="0" smtClean="0"/>
              <a:t>PU – Whole Plant without root </a:t>
            </a:r>
          </a:p>
          <a:p>
            <a:r>
              <a:rPr lang="en-US" b="1" dirty="0" smtClean="0"/>
              <a:t>Distribution – I </a:t>
            </a:r>
            <a:r>
              <a:rPr lang="en-US" b="1" dirty="0" err="1" smtClean="0"/>
              <a:t>ndia</a:t>
            </a:r>
            <a:endParaRPr lang="en-US" b="1" dirty="0"/>
          </a:p>
        </p:txBody>
      </p:sp>
      <p:pic>
        <p:nvPicPr>
          <p:cNvPr id="1026" name="Picture 2" descr="C:\Documents and Settings\Administrator\My Documents\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1219200"/>
            <a:ext cx="403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Cactus </a:t>
            </a:r>
            <a:r>
              <a:rPr lang="en-US" dirty="0" err="1" smtClean="0"/>
              <a:t>grandiflorus</a:t>
            </a:r>
            <a:r>
              <a:rPr lang="en-US" dirty="0" smtClean="0"/>
              <a:t>(</a:t>
            </a:r>
            <a:r>
              <a:rPr lang="en-US" dirty="0" err="1" smtClean="0"/>
              <a:t>Cact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Cactus </a:t>
            </a:r>
            <a:r>
              <a:rPr lang="en-US" dirty="0" err="1" smtClean="0"/>
              <a:t>grandiflorus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Night blooming cereus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Cactaceae</a:t>
            </a:r>
            <a:endParaRPr lang="en-US" dirty="0" smtClean="0"/>
          </a:p>
          <a:p>
            <a:r>
              <a:rPr lang="en-US" dirty="0" smtClean="0"/>
              <a:t>PU – Flowering stem</a:t>
            </a:r>
          </a:p>
          <a:p>
            <a:r>
              <a:rPr lang="en-US" dirty="0" smtClean="0"/>
              <a:t>Distribution - America</a:t>
            </a:r>
            <a:endParaRPr lang="en-US" dirty="0"/>
          </a:p>
        </p:txBody>
      </p:sp>
      <p:pic>
        <p:nvPicPr>
          <p:cNvPr id="5123" name="Picture 3" descr="C:\Documents and Settings\Administrator\Desktop\cact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419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ASPARAGUS OFFICIANALIS(</a:t>
            </a:r>
            <a:r>
              <a:rPr lang="en-IN" dirty="0" err="1" smtClean="0"/>
              <a:t>Aspar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Asparagus </a:t>
            </a:r>
            <a:r>
              <a:rPr lang="en-IN" dirty="0" err="1" smtClean="0"/>
              <a:t>officianalis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CN – Asparagus</a:t>
            </a:r>
          </a:p>
          <a:p>
            <a:r>
              <a:rPr lang="en-IN" dirty="0" smtClean="0"/>
              <a:t>FAMILY – </a:t>
            </a:r>
            <a:r>
              <a:rPr lang="en-IN" dirty="0" err="1" smtClean="0"/>
              <a:t>Liliaceae</a:t>
            </a:r>
            <a:endParaRPr lang="en-IN" dirty="0" smtClean="0"/>
          </a:p>
          <a:p>
            <a:r>
              <a:rPr lang="en-IN" dirty="0" smtClean="0"/>
              <a:t>PU – Young Shoots</a:t>
            </a:r>
          </a:p>
          <a:p>
            <a:r>
              <a:rPr lang="en-IN" dirty="0" smtClean="0"/>
              <a:t>Distribution - India</a:t>
            </a:r>
            <a:endParaRPr lang="en-IN" dirty="0"/>
          </a:p>
        </p:txBody>
      </p:sp>
      <p:pic>
        <p:nvPicPr>
          <p:cNvPr id="5" name="Content Placeholder 4" descr="J:\raja\Asparagus_ramosus_shatavari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6764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BULB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Allium</a:t>
            </a:r>
            <a:r>
              <a:rPr lang="en-US" dirty="0" smtClean="0"/>
              <a:t> </a:t>
            </a:r>
            <a:r>
              <a:rPr lang="en-US" dirty="0" err="1" smtClean="0"/>
              <a:t>cepa</a:t>
            </a:r>
            <a:r>
              <a:rPr lang="en-US" dirty="0" smtClean="0"/>
              <a:t>(All-c)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Allium</a:t>
            </a:r>
            <a:r>
              <a:rPr lang="en-US" b="1" dirty="0" smtClean="0"/>
              <a:t> </a:t>
            </a:r>
            <a:r>
              <a:rPr lang="en-US" b="1" dirty="0" err="1" smtClean="0"/>
              <a:t>cepa</a:t>
            </a:r>
            <a:r>
              <a:rPr lang="en-US" b="1" dirty="0" smtClean="0"/>
              <a:t> 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Onion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Liliaceae</a:t>
            </a:r>
            <a:endParaRPr lang="en-US" b="1" dirty="0" smtClean="0"/>
          </a:p>
          <a:p>
            <a:r>
              <a:rPr lang="en-US" b="1" dirty="0" smtClean="0"/>
              <a:t>PU – Bulb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2050" name="Picture 2" descr="C:\Documents and Settings\Administrator\Desktop\allium cep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Allium</a:t>
            </a:r>
            <a:r>
              <a:rPr lang="en-US" dirty="0" smtClean="0"/>
              <a:t> </a:t>
            </a:r>
            <a:r>
              <a:rPr lang="en-US" dirty="0" err="1" smtClean="0"/>
              <a:t>sativum</a:t>
            </a:r>
            <a:r>
              <a:rPr lang="en-US" dirty="0" smtClean="0"/>
              <a:t>(All-s)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Allium</a:t>
            </a:r>
            <a:r>
              <a:rPr lang="en-US" b="1" dirty="0" smtClean="0"/>
              <a:t> </a:t>
            </a:r>
            <a:r>
              <a:rPr lang="en-US" b="1" dirty="0" err="1" smtClean="0"/>
              <a:t>sativum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Garlic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Liliaceae</a:t>
            </a:r>
            <a:endParaRPr lang="en-US" b="1" dirty="0" smtClean="0"/>
          </a:p>
          <a:p>
            <a:r>
              <a:rPr lang="en-US" b="1" dirty="0" smtClean="0"/>
              <a:t>PU – Bulb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3074" name="Picture 2" descr="C:\Documents and Settings\Administrator\Desktop\garl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1524000"/>
            <a:ext cx="419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RHIZOME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61839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/>
              <a:t>Helleborus</a:t>
            </a:r>
            <a:r>
              <a:rPr lang="en-IN" dirty="0" smtClean="0"/>
              <a:t> </a:t>
            </a:r>
            <a:r>
              <a:rPr lang="en-IN" dirty="0" err="1" smtClean="0"/>
              <a:t>niger</a:t>
            </a:r>
            <a:r>
              <a:rPr lang="en-IN" dirty="0" smtClean="0"/>
              <a:t>(Hell)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 - </a:t>
            </a:r>
            <a:r>
              <a:rPr lang="en-IN" b="1" dirty="0" err="1" smtClean="0"/>
              <a:t>Helleborus</a:t>
            </a:r>
            <a:r>
              <a:rPr lang="en-IN" b="1" dirty="0" smtClean="0"/>
              <a:t> </a:t>
            </a:r>
            <a:r>
              <a:rPr lang="en-IN" b="1" dirty="0" err="1" smtClean="0"/>
              <a:t>niger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Black hellebore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Ranunculaceae</a:t>
            </a:r>
            <a:endParaRPr lang="en-IN" b="1" dirty="0" smtClean="0"/>
          </a:p>
          <a:p>
            <a:r>
              <a:rPr lang="en-IN" b="1" dirty="0" smtClean="0"/>
              <a:t>PU – Rhizome</a:t>
            </a:r>
          </a:p>
          <a:p>
            <a:r>
              <a:rPr lang="en-IN" b="1" dirty="0" smtClean="0"/>
              <a:t>DISTRIBUTION – Alpine region </a:t>
            </a:r>
            <a:endParaRPr lang="en-IN" b="1" dirty="0"/>
          </a:p>
        </p:txBody>
      </p:sp>
      <p:pic>
        <p:nvPicPr>
          <p:cNvPr id="2050" name="Picture 2" descr="G:\helleborus_niger_2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Acorus</a:t>
            </a:r>
            <a:r>
              <a:rPr lang="en-US" dirty="0" smtClean="0"/>
              <a:t> </a:t>
            </a:r>
            <a:r>
              <a:rPr lang="en-US" dirty="0" err="1" smtClean="0"/>
              <a:t>calamus</a:t>
            </a:r>
            <a:r>
              <a:rPr lang="en-US" dirty="0" smtClean="0"/>
              <a:t>(</a:t>
            </a:r>
            <a:r>
              <a:rPr lang="en-US" dirty="0" err="1" smtClean="0"/>
              <a:t>Acor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Acorus</a:t>
            </a:r>
            <a:r>
              <a:rPr lang="en-US" b="1" dirty="0" smtClean="0"/>
              <a:t> </a:t>
            </a:r>
            <a:r>
              <a:rPr lang="en-US" b="1" dirty="0" err="1" smtClean="0"/>
              <a:t>calamus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Sweet flag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Araceae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6146" name="Picture 2" descr="C:\Documents and Settings\Administrator\Desktop\acor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Aletris</a:t>
            </a:r>
            <a:r>
              <a:rPr lang="en-US" dirty="0" smtClean="0"/>
              <a:t> </a:t>
            </a:r>
            <a:r>
              <a:rPr lang="en-US" dirty="0" err="1" smtClean="0"/>
              <a:t>farinosa</a:t>
            </a:r>
            <a:r>
              <a:rPr lang="en-US" dirty="0" smtClean="0"/>
              <a:t>(</a:t>
            </a:r>
            <a:r>
              <a:rPr lang="en-US" dirty="0" err="1" smtClean="0"/>
              <a:t>Alet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Aletris</a:t>
            </a:r>
            <a:r>
              <a:rPr lang="en-US" b="1" dirty="0" smtClean="0"/>
              <a:t> </a:t>
            </a:r>
            <a:r>
              <a:rPr lang="en-US" b="1" dirty="0" err="1" smtClean="0"/>
              <a:t>farinosa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Star grass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Liliaceae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Distribution – U.S.A</a:t>
            </a:r>
            <a:endParaRPr lang="en-US" b="1" dirty="0"/>
          </a:p>
        </p:txBody>
      </p:sp>
      <p:pic>
        <p:nvPicPr>
          <p:cNvPr id="4098" name="Picture 2" descr="C:\Documents and Settings\Administrator\Desktop\aletr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1"/>
            <a:ext cx="41910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Sangunaria</a:t>
            </a:r>
            <a:r>
              <a:rPr lang="en-US" dirty="0" smtClean="0"/>
              <a:t> </a:t>
            </a:r>
            <a:r>
              <a:rPr lang="en-US" dirty="0" err="1" smtClean="0"/>
              <a:t>canadensis</a:t>
            </a:r>
            <a:r>
              <a:rPr lang="en-US" dirty="0" smtClean="0"/>
              <a:t>(Sang)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Sangunaria</a:t>
            </a:r>
            <a:r>
              <a:rPr lang="en-US" b="1" dirty="0" smtClean="0"/>
              <a:t> </a:t>
            </a:r>
            <a:r>
              <a:rPr lang="en-US" b="1" dirty="0" err="1" smtClean="0"/>
              <a:t>canadensis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Blood root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Papaveraceae</a:t>
            </a:r>
            <a:endParaRPr lang="en-US" b="1" dirty="0" smtClean="0"/>
          </a:p>
          <a:p>
            <a:r>
              <a:rPr lang="en-US" b="1" dirty="0" smtClean="0"/>
              <a:t>PU –Rhizome</a:t>
            </a:r>
          </a:p>
          <a:p>
            <a:r>
              <a:rPr lang="en-US" b="1" dirty="0" smtClean="0"/>
              <a:t>Distribution - United states, Canada</a:t>
            </a:r>
            <a:endParaRPr lang="en-US" b="1" dirty="0"/>
          </a:p>
        </p:txBody>
      </p:sp>
      <p:pic>
        <p:nvPicPr>
          <p:cNvPr id="7170" name="Picture 2" descr="C:\Documents and Settings\Administrator\Desktop\indexsa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1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LOBELIA INFLATA(Lob)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BN – Lobelia </a:t>
            </a:r>
            <a:r>
              <a:rPr lang="en-US" b="1" dirty="0" err="1" smtClean="0"/>
              <a:t>inflata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Red Indian </a:t>
            </a:r>
            <a:r>
              <a:rPr lang="en-US" b="1" dirty="0" err="1" smtClean="0"/>
              <a:t>Tobaco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Lobeliaceae</a:t>
            </a:r>
            <a:endParaRPr lang="en-US" b="1" dirty="0" smtClean="0"/>
          </a:p>
          <a:p>
            <a:r>
              <a:rPr lang="en-US" b="1" dirty="0" smtClean="0"/>
              <a:t>PU – Whole plant without roots</a:t>
            </a:r>
          </a:p>
          <a:p>
            <a:r>
              <a:rPr lang="en-US" b="1" dirty="0" smtClean="0"/>
              <a:t>Distribution – U.S &amp; Canada</a:t>
            </a:r>
            <a:endParaRPr lang="en-US" b="1" dirty="0"/>
          </a:p>
        </p:txBody>
      </p:sp>
      <p:pic>
        <p:nvPicPr>
          <p:cNvPr id="2050" name="Picture 2" descr="C:\Documents and Settings\Administrator\My Documents\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143000"/>
            <a:ext cx="4267200" cy="5669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GELSEMIUM SEMPERVIRENS(Gels)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Gelsemium</a:t>
            </a:r>
            <a:r>
              <a:rPr lang="en-IN" b="1" dirty="0" smtClean="0"/>
              <a:t> </a:t>
            </a:r>
            <a:r>
              <a:rPr lang="en-IN" b="1" dirty="0" err="1" smtClean="0"/>
              <a:t>sempervirens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Yellow Jasmine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Loganiaceae</a:t>
            </a:r>
            <a:endParaRPr lang="en-IN" b="1" dirty="0" smtClean="0"/>
          </a:p>
          <a:p>
            <a:r>
              <a:rPr lang="en-IN" b="1" dirty="0" smtClean="0"/>
              <a:t>PU – Rhizome</a:t>
            </a:r>
          </a:p>
          <a:p>
            <a:r>
              <a:rPr lang="en-IN" b="1" dirty="0" smtClean="0"/>
              <a:t>Distribution – India, Mexico</a:t>
            </a:r>
            <a:endParaRPr lang="en-IN" b="1" dirty="0"/>
          </a:p>
        </p:txBody>
      </p:sp>
      <p:pic>
        <p:nvPicPr>
          <p:cNvPr id="5" name="Content Placeholder 4" descr="F:\raja\gelsemium-semperviren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295401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Zingiber</a:t>
            </a:r>
            <a:r>
              <a:rPr lang="en-US" dirty="0" smtClean="0"/>
              <a:t> </a:t>
            </a:r>
            <a:r>
              <a:rPr lang="en-US" dirty="0" err="1" smtClean="0"/>
              <a:t>officianalis</a:t>
            </a:r>
            <a:r>
              <a:rPr lang="en-US" dirty="0" smtClean="0"/>
              <a:t>(Zing)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Zingiber</a:t>
            </a:r>
            <a:r>
              <a:rPr lang="en-US" b="1" dirty="0" smtClean="0"/>
              <a:t> </a:t>
            </a:r>
            <a:r>
              <a:rPr lang="en-US" b="1" dirty="0" err="1" smtClean="0"/>
              <a:t>officianalis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Ginger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Zingiberaceae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9218" name="Picture 2" descr="C:\Documents and Settings\Administrator\Desktop\ging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495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Curcuma  </a:t>
            </a:r>
            <a:r>
              <a:rPr lang="en-US" dirty="0" err="1" smtClean="0"/>
              <a:t>longa</a:t>
            </a:r>
            <a:r>
              <a:rPr lang="en-US" dirty="0" smtClean="0"/>
              <a:t>(</a:t>
            </a:r>
            <a:r>
              <a:rPr lang="en-US" dirty="0" err="1" smtClean="0"/>
              <a:t>Curc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CN – Turmeric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Zingiberaceae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BN – Curcuma </a:t>
            </a:r>
            <a:r>
              <a:rPr lang="en-US" b="1" dirty="0" err="1" smtClean="0"/>
              <a:t>longa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8195" name="Picture 3" descr="C:\Documents and Settings\Administrator\Desktop\curcu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295400"/>
            <a:ext cx="4114800" cy="5562600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Podophyllum</a:t>
            </a:r>
            <a:r>
              <a:rPr lang="en-US" dirty="0" smtClean="0"/>
              <a:t> </a:t>
            </a:r>
            <a:r>
              <a:rPr lang="en-US" dirty="0" err="1" smtClean="0"/>
              <a:t>peltatum</a:t>
            </a:r>
            <a:r>
              <a:rPr lang="en-US" dirty="0" smtClean="0"/>
              <a:t>(</a:t>
            </a:r>
            <a:r>
              <a:rPr lang="en-US" dirty="0" err="1" smtClean="0"/>
              <a:t>Podo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Podophyllum</a:t>
            </a:r>
            <a:r>
              <a:rPr lang="en-US" b="1" dirty="0" smtClean="0"/>
              <a:t> </a:t>
            </a:r>
            <a:r>
              <a:rPr lang="en-US" b="1" dirty="0" err="1" smtClean="0"/>
              <a:t>peltatum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May apple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Berberidaceae</a:t>
            </a:r>
            <a:endParaRPr lang="en-US" b="1" dirty="0" smtClean="0"/>
          </a:p>
          <a:p>
            <a:r>
              <a:rPr lang="en-US" b="1" dirty="0" smtClean="0"/>
              <a:t>PU – Rhizome</a:t>
            </a:r>
          </a:p>
          <a:p>
            <a:r>
              <a:rPr lang="en-US" b="1" dirty="0" smtClean="0"/>
              <a:t>Distribution – United states</a:t>
            </a:r>
            <a:endParaRPr lang="en-US" b="1" dirty="0"/>
          </a:p>
        </p:txBody>
      </p:sp>
      <p:pic>
        <p:nvPicPr>
          <p:cNvPr id="6146" name="Picture 2" descr="C:\Documents and Settings\Administrator\Desktop\podophyll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4114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HYDRASTIS CANADENSIS(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Hydrastis</a:t>
            </a:r>
            <a:r>
              <a:rPr lang="en-IN" b="1" dirty="0" smtClean="0"/>
              <a:t> </a:t>
            </a:r>
            <a:r>
              <a:rPr lang="en-IN" b="1" dirty="0" err="1" smtClean="0"/>
              <a:t>canadensis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Golden seal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Ranunculaceae</a:t>
            </a:r>
            <a:endParaRPr lang="en-IN" b="1" dirty="0" smtClean="0"/>
          </a:p>
          <a:p>
            <a:r>
              <a:rPr lang="en-IN" b="1" dirty="0" smtClean="0"/>
              <a:t>PU – Rhizome</a:t>
            </a:r>
          </a:p>
          <a:p>
            <a:r>
              <a:rPr lang="en-IN" b="1" dirty="0" smtClean="0"/>
              <a:t>Distribution – Canada, U.S.A</a:t>
            </a:r>
            <a:endParaRPr lang="en-IN" b="1" dirty="0"/>
          </a:p>
        </p:txBody>
      </p:sp>
      <p:pic>
        <p:nvPicPr>
          <p:cNvPr id="6" name="Picture 2" descr="G:\hydrast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VALERIANA OFFICINALIS(</a:t>
            </a:r>
            <a:r>
              <a:rPr lang="en-IN" dirty="0" err="1" smtClean="0"/>
              <a:t>Valer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Valeriana</a:t>
            </a:r>
            <a:r>
              <a:rPr lang="en-IN" b="1" dirty="0" smtClean="0"/>
              <a:t> </a:t>
            </a:r>
            <a:r>
              <a:rPr lang="en-IN" b="1" dirty="0" err="1" smtClean="0"/>
              <a:t>officinalis</a:t>
            </a:r>
            <a:r>
              <a:rPr lang="en-IN" b="1" dirty="0" smtClean="0"/>
              <a:t> </a:t>
            </a:r>
            <a:r>
              <a:rPr lang="en-IN" b="1" dirty="0" err="1" smtClean="0"/>
              <a:t>linn</a:t>
            </a:r>
            <a:endParaRPr lang="en-IN" b="1" dirty="0" smtClean="0"/>
          </a:p>
          <a:p>
            <a:r>
              <a:rPr lang="en-IN" b="1" dirty="0" smtClean="0"/>
              <a:t>CN – Valerian</a:t>
            </a:r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Valerianaceae</a:t>
            </a:r>
            <a:endParaRPr lang="en-IN" b="1" dirty="0" smtClean="0"/>
          </a:p>
          <a:p>
            <a:r>
              <a:rPr lang="en-IN" b="1" dirty="0" smtClean="0"/>
              <a:t>PU – Rhizome</a:t>
            </a:r>
          </a:p>
          <a:p>
            <a:r>
              <a:rPr lang="en-IN" b="1" dirty="0" smtClean="0"/>
              <a:t>Distribution – India (</a:t>
            </a:r>
            <a:r>
              <a:rPr lang="en-IN" b="1" dirty="0" err="1" smtClean="0"/>
              <a:t>kashmir</a:t>
            </a:r>
            <a:r>
              <a:rPr lang="en-IN" b="1" dirty="0" smtClean="0"/>
              <a:t>)</a:t>
            </a:r>
            <a:endParaRPr lang="en-IN" b="1" dirty="0"/>
          </a:p>
        </p:txBody>
      </p:sp>
      <p:pic>
        <p:nvPicPr>
          <p:cNvPr id="5" name="Content Placeholder 4" descr="F:\raja\valeriana_officinalis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Colchicum </a:t>
            </a:r>
            <a:r>
              <a:rPr lang="en-US" dirty="0" err="1" smtClean="0"/>
              <a:t>autumnale</a:t>
            </a:r>
            <a:r>
              <a:rPr lang="en-US" dirty="0" smtClean="0"/>
              <a:t>(</a:t>
            </a:r>
            <a:r>
              <a:rPr lang="en-US" dirty="0" err="1" smtClean="0"/>
              <a:t>Colch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Colchicum </a:t>
            </a:r>
            <a:r>
              <a:rPr lang="en-US" dirty="0" err="1" smtClean="0"/>
              <a:t>autumnale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Meadow saffron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Liliaceae</a:t>
            </a:r>
            <a:endParaRPr lang="en-US" dirty="0" smtClean="0"/>
          </a:p>
          <a:p>
            <a:r>
              <a:rPr lang="en-US" dirty="0" smtClean="0"/>
              <a:t>PU – Corm</a:t>
            </a:r>
          </a:p>
          <a:p>
            <a:r>
              <a:rPr lang="en-US" dirty="0" smtClean="0"/>
              <a:t>Distribution – India, Europe</a:t>
            </a:r>
            <a:endParaRPr lang="en-US" dirty="0"/>
          </a:p>
        </p:txBody>
      </p:sp>
      <p:pic>
        <p:nvPicPr>
          <p:cNvPr id="10242" name="Picture 2" descr="C:\Documents and Settings\Administrator\Desktop\colchic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1"/>
            <a:ext cx="426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LEAVES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ck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543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000" b="1" u="sng" dirty="0" smtClean="0">
              <a:solidFill>
                <a:srgbClr val="990000"/>
              </a:solidFill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000" b="1" u="sng" dirty="0" smtClean="0">
                <a:solidFill>
                  <a:srgbClr val="990000"/>
                </a:solidFill>
                <a:effectLst/>
                <a:latin typeface="Arial" charset="0"/>
              </a:rPr>
              <a:t>LEAVES</a:t>
            </a: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endParaRPr lang="en-US" sz="3000" b="1" dirty="0" smtClean="0">
              <a:solidFill>
                <a:srgbClr val="3333FF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Dried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Coca, Eucalyptus,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Tabacum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endParaRPr lang="en-US" sz="3000" b="1" dirty="0" smtClean="0">
              <a:solidFill>
                <a:srgbClr val="3333FF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Fresh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Digitalis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purpurea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Rhus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tox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000" b="1" dirty="0" smtClean="0">
              <a:solidFill>
                <a:srgbClr val="990000"/>
              </a:solidFill>
              <a:effectLst/>
              <a:latin typeface="Arial" charset="0"/>
            </a:endParaRPr>
          </a:p>
        </p:txBody>
      </p:sp>
      <p:pic>
        <p:nvPicPr>
          <p:cNvPr id="7172" name="Picture 7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8862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sf2a41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4478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Eucalyptus </a:t>
            </a:r>
            <a:r>
              <a:rPr lang="en-US" dirty="0" err="1" smtClean="0"/>
              <a:t>globulus</a:t>
            </a:r>
            <a:r>
              <a:rPr lang="en-US" dirty="0" smtClean="0"/>
              <a:t>(</a:t>
            </a:r>
            <a:r>
              <a:rPr lang="en-US" dirty="0" err="1" smtClean="0"/>
              <a:t>Eucal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Eucalyptus </a:t>
            </a:r>
            <a:r>
              <a:rPr lang="en-US" b="1" dirty="0" err="1" smtClean="0"/>
              <a:t>globulus</a:t>
            </a:r>
            <a:r>
              <a:rPr lang="en-US" b="1" dirty="0" smtClean="0"/>
              <a:t> lab</a:t>
            </a:r>
          </a:p>
          <a:p>
            <a:r>
              <a:rPr lang="en-US" b="1" dirty="0" smtClean="0"/>
              <a:t>CN – Blue gum leaves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Myrtaceae</a:t>
            </a:r>
            <a:endParaRPr lang="en-US" b="1" dirty="0" smtClean="0"/>
          </a:p>
          <a:p>
            <a:r>
              <a:rPr lang="en-US" b="1" dirty="0" smtClean="0"/>
              <a:t>PU – Fresh leaves</a:t>
            </a:r>
          </a:p>
          <a:p>
            <a:r>
              <a:rPr lang="en-US" b="1" dirty="0" smtClean="0"/>
              <a:t>Distribution - Universal</a:t>
            </a:r>
            <a:endParaRPr lang="en-US" b="1" dirty="0"/>
          </a:p>
        </p:txBody>
      </p:sp>
      <p:pic>
        <p:nvPicPr>
          <p:cNvPr id="12290" name="Picture 2" descr="C:\Documents and Settings\Administrator\Desktop\euca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MENTHA PIPERITA(</a:t>
            </a:r>
            <a:r>
              <a:rPr lang="en-US" dirty="0" err="1" smtClean="0"/>
              <a:t>Menth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Mentha</a:t>
            </a:r>
            <a:r>
              <a:rPr lang="en-US" b="1" dirty="0" smtClean="0"/>
              <a:t> </a:t>
            </a:r>
            <a:r>
              <a:rPr lang="en-US" b="1" dirty="0" err="1" smtClean="0"/>
              <a:t>piperita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Peppermint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Labiateae</a:t>
            </a:r>
            <a:endParaRPr lang="en-US" b="1" dirty="0" smtClean="0"/>
          </a:p>
          <a:p>
            <a:r>
              <a:rPr lang="en-US" b="1" dirty="0" smtClean="0"/>
              <a:t>PU – Whole plant without roots</a:t>
            </a:r>
          </a:p>
          <a:p>
            <a:r>
              <a:rPr lang="en-US" b="1" dirty="0" smtClean="0"/>
              <a:t>Distribution - India</a:t>
            </a:r>
          </a:p>
        </p:txBody>
      </p:sp>
      <p:pic>
        <p:nvPicPr>
          <p:cNvPr id="3074" name="Picture 2" descr="C:\Documents and Settings\Administrator\My Documents\ment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219200"/>
            <a:ext cx="4343400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SENNA(</a:t>
            </a:r>
            <a:r>
              <a:rPr lang="en-US" dirty="0" err="1" smtClean="0"/>
              <a:t>Senn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Cassia </a:t>
            </a:r>
            <a:r>
              <a:rPr lang="en-US" b="1" dirty="0" err="1" smtClean="0"/>
              <a:t>acutifolia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Indian </a:t>
            </a:r>
            <a:r>
              <a:rPr lang="en-US" b="1" dirty="0" err="1" smtClean="0"/>
              <a:t>senna</a:t>
            </a:r>
            <a:r>
              <a:rPr lang="en-US" b="1" dirty="0" smtClean="0"/>
              <a:t> (</a:t>
            </a:r>
            <a:r>
              <a:rPr lang="en-US" b="1" dirty="0" err="1" smtClean="0"/>
              <a:t>tamil</a:t>
            </a:r>
            <a:r>
              <a:rPr lang="en-US" b="1" dirty="0" smtClean="0"/>
              <a:t> – </a:t>
            </a:r>
            <a:r>
              <a:rPr lang="en-US" b="1" dirty="0" err="1" smtClean="0"/>
              <a:t>ponnavarai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Caesalpiniaceae</a:t>
            </a:r>
            <a:endParaRPr lang="en-US" b="1" dirty="0" smtClean="0"/>
          </a:p>
          <a:p>
            <a:r>
              <a:rPr lang="en-US" b="1" dirty="0" smtClean="0"/>
              <a:t>PU – Dried Leaves</a:t>
            </a:r>
          </a:p>
          <a:p>
            <a:r>
              <a:rPr lang="en-US" b="1" dirty="0" smtClean="0"/>
              <a:t>Distribution - India </a:t>
            </a:r>
            <a:endParaRPr lang="en-US" b="1" dirty="0"/>
          </a:p>
        </p:txBody>
      </p:sp>
      <p:pic>
        <p:nvPicPr>
          <p:cNvPr id="7170" name="Picture 2" descr="C:\Documents and Settings\Administrator\Desktop\sen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Coca(Coca)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4038600" cy="4663440"/>
          </a:xfrm>
        </p:spPr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Erythroxylon</a:t>
            </a:r>
            <a:r>
              <a:rPr lang="en-US" b="1" dirty="0" smtClean="0"/>
              <a:t> coca </a:t>
            </a:r>
            <a:r>
              <a:rPr lang="en-US" b="1" dirty="0" err="1" smtClean="0"/>
              <a:t>lamarck</a:t>
            </a:r>
            <a:endParaRPr lang="en-US" b="1" dirty="0" smtClean="0"/>
          </a:p>
          <a:p>
            <a:r>
              <a:rPr lang="en-US" b="1" dirty="0" smtClean="0"/>
              <a:t>CN – Cocaine plant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Erythrocylaceae</a:t>
            </a:r>
            <a:endParaRPr lang="en-US" b="1" dirty="0" smtClean="0"/>
          </a:p>
          <a:p>
            <a:r>
              <a:rPr lang="en-US" b="1" dirty="0" smtClean="0"/>
              <a:t>PU – Dried Leaves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3314" name="Picture 2" descr="C:\Documents and Settings\Administrator\Desktop\co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3962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Erythroxylum</a:t>
            </a:r>
            <a:r>
              <a:rPr lang="en-US" b="1" dirty="0" smtClean="0"/>
              <a:t> coca Lamarck</a:t>
            </a:r>
          </a:p>
          <a:p>
            <a:r>
              <a:rPr lang="en-US" b="1" dirty="0" smtClean="0"/>
              <a:t>CN – Cocaine plant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Erythroxylaceae</a:t>
            </a:r>
            <a:endParaRPr lang="en-US" b="1" dirty="0" smtClean="0"/>
          </a:p>
          <a:p>
            <a:r>
              <a:rPr lang="en-US" b="1" dirty="0" smtClean="0"/>
              <a:t>PU –Dried Leaves</a:t>
            </a:r>
          </a:p>
          <a:p>
            <a:r>
              <a:rPr lang="en-US" b="1" dirty="0" smtClean="0"/>
              <a:t>Distribution - India</a:t>
            </a:r>
          </a:p>
          <a:p>
            <a:endParaRPr lang="en-US" b="1" dirty="0"/>
          </a:p>
        </p:txBody>
      </p:sp>
      <p:pic>
        <p:nvPicPr>
          <p:cNvPr id="2050" name="Picture 2" descr="C:\Documents and Settings\Administrator\Desktop\co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TABACUM(Tab)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Nicotiana</a:t>
            </a:r>
            <a:r>
              <a:rPr lang="en-US" b="1" dirty="0" smtClean="0"/>
              <a:t> </a:t>
            </a:r>
            <a:r>
              <a:rPr lang="en-US" b="1" dirty="0" err="1" smtClean="0"/>
              <a:t>tabacum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-  Tobacco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Solanaceae</a:t>
            </a:r>
            <a:endParaRPr lang="en-US" b="1" dirty="0" smtClean="0"/>
          </a:p>
          <a:p>
            <a:r>
              <a:rPr lang="en-US" b="1" dirty="0" smtClean="0"/>
              <a:t>PU –Dried Leaves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5362" name="Picture 2" descr="C:\Documents and Settings\Administrator\Desktop\tabac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AEGLE FOLIA(</a:t>
            </a:r>
            <a:r>
              <a:rPr lang="en-US" dirty="0" err="1" smtClean="0"/>
              <a:t>Aegle</a:t>
            </a:r>
            <a:r>
              <a:rPr lang="en-US" dirty="0" smtClean="0"/>
              <a:t>-f)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Aegle</a:t>
            </a:r>
            <a:r>
              <a:rPr lang="en-US" b="1" dirty="0" smtClean="0"/>
              <a:t> </a:t>
            </a:r>
            <a:r>
              <a:rPr lang="en-US" b="1" dirty="0" err="1" smtClean="0"/>
              <a:t>marmelos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Bael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Rutaceae</a:t>
            </a:r>
            <a:endParaRPr lang="en-US" b="1" dirty="0" smtClean="0"/>
          </a:p>
          <a:p>
            <a:r>
              <a:rPr lang="en-US" b="1" dirty="0" smtClean="0"/>
              <a:t>PU –Fresh Leaves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16386" name="Picture 2" descr="C:\Documents and Settings\Administrator\Desktop\aeg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191000" cy="564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Digitalis </a:t>
            </a:r>
            <a:r>
              <a:rPr lang="en-US" dirty="0" err="1" smtClean="0"/>
              <a:t>Purpurea</a:t>
            </a:r>
            <a:r>
              <a:rPr lang="en-US" dirty="0" smtClean="0"/>
              <a:t>(Dig)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Digitalis </a:t>
            </a:r>
            <a:r>
              <a:rPr lang="en-US" b="1" dirty="0" err="1" smtClean="0"/>
              <a:t>purpurea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Fox glove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Scrophulariaceae</a:t>
            </a:r>
            <a:endParaRPr lang="en-US" b="1" dirty="0" smtClean="0"/>
          </a:p>
          <a:p>
            <a:r>
              <a:rPr lang="en-US" b="1" dirty="0" smtClean="0"/>
              <a:t>PU – Fresh Leaves</a:t>
            </a:r>
          </a:p>
          <a:p>
            <a:r>
              <a:rPr lang="en-US" b="1" dirty="0" smtClean="0"/>
              <a:t>Distribution – India, Europe</a:t>
            </a:r>
            <a:endParaRPr lang="en-US" b="1" dirty="0"/>
          </a:p>
        </p:txBody>
      </p:sp>
      <p:pic>
        <p:nvPicPr>
          <p:cNvPr id="17410" name="Picture 2" descr="C:\Documents and Settings\Administrator\Desktop\digital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1"/>
            <a:ext cx="42671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Digitalis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Documents and Settings\Administrator\Desktop\digitalis lea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JABORANDI(Jab)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Pilocarpus</a:t>
            </a:r>
            <a:r>
              <a:rPr lang="en-US" b="1" dirty="0" smtClean="0"/>
              <a:t> jaborandi </a:t>
            </a:r>
            <a:r>
              <a:rPr lang="en-US" b="1" dirty="0" err="1" smtClean="0"/>
              <a:t>holmes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Rutaceae</a:t>
            </a:r>
            <a:endParaRPr lang="en-US" b="1" dirty="0" smtClean="0"/>
          </a:p>
          <a:p>
            <a:r>
              <a:rPr lang="en-US" b="1" dirty="0" smtClean="0"/>
              <a:t>CN – </a:t>
            </a:r>
            <a:r>
              <a:rPr lang="en-US" b="1" dirty="0" err="1" smtClean="0"/>
              <a:t>Pilocarpus</a:t>
            </a:r>
            <a:endParaRPr lang="en-US" b="1" dirty="0" smtClean="0"/>
          </a:p>
          <a:p>
            <a:r>
              <a:rPr lang="en-US" b="1" dirty="0" smtClean="0"/>
              <a:t>PU –Fresh Leaf</a:t>
            </a:r>
          </a:p>
          <a:p>
            <a:r>
              <a:rPr lang="en-US" b="1" dirty="0" smtClean="0"/>
              <a:t>Distribution - Brazil</a:t>
            </a:r>
            <a:endParaRPr lang="en-US" b="1" dirty="0"/>
          </a:p>
        </p:txBody>
      </p:sp>
      <p:pic>
        <p:nvPicPr>
          <p:cNvPr id="19458" name="Picture 2" descr="C:\Documents and Settings\Administrator\Desktop\jaborand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Kalmia </a:t>
            </a:r>
            <a:r>
              <a:rPr lang="en-US" dirty="0" err="1" smtClean="0"/>
              <a:t>latifolia</a:t>
            </a:r>
            <a:r>
              <a:rPr lang="en-US" dirty="0" smtClean="0"/>
              <a:t>(</a:t>
            </a:r>
            <a:r>
              <a:rPr lang="en-US" dirty="0" err="1" smtClean="0"/>
              <a:t>Kalm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Kalmia </a:t>
            </a:r>
            <a:r>
              <a:rPr lang="en-US" b="1" dirty="0" err="1" smtClean="0"/>
              <a:t>latifolia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Broad leaved laurel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Ericaceae</a:t>
            </a:r>
            <a:endParaRPr lang="en-US" b="1" dirty="0" smtClean="0"/>
          </a:p>
          <a:p>
            <a:r>
              <a:rPr lang="en-US" b="1" dirty="0" smtClean="0"/>
              <a:t>PU –Fresh Leaves</a:t>
            </a:r>
          </a:p>
          <a:p>
            <a:r>
              <a:rPr lang="en-US" b="1" dirty="0" smtClean="0"/>
              <a:t>Distribution – North America</a:t>
            </a:r>
          </a:p>
          <a:p>
            <a:endParaRPr lang="en-US" b="1" dirty="0"/>
          </a:p>
        </p:txBody>
      </p:sp>
      <p:pic>
        <p:nvPicPr>
          <p:cNvPr id="20482" name="Picture 2" descr="C:\Documents and Settings\Administrator\Desktop\kalm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1"/>
            <a:ext cx="41148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Rhus</a:t>
            </a:r>
            <a:r>
              <a:rPr lang="en-US" dirty="0" smtClean="0"/>
              <a:t> </a:t>
            </a:r>
            <a:r>
              <a:rPr lang="en-US" dirty="0" err="1" smtClean="0"/>
              <a:t>toxicodendron</a:t>
            </a:r>
            <a:r>
              <a:rPr lang="en-US" dirty="0" smtClean="0"/>
              <a:t>(</a:t>
            </a:r>
            <a:r>
              <a:rPr lang="en-US" dirty="0" err="1" smtClean="0"/>
              <a:t>Rhus</a:t>
            </a:r>
            <a:r>
              <a:rPr lang="en-US" dirty="0" smtClean="0"/>
              <a:t>-t)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BN – </a:t>
            </a:r>
            <a:r>
              <a:rPr lang="en-US" b="1" dirty="0" err="1" smtClean="0"/>
              <a:t>Rhus</a:t>
            </a:r>
            <a:r>
              <a:rPr lang="en-US" b="1" dirty="0" smtClean="0"/>
              <a:t> </a:t>
            </a:r>
            <a:r>
              <a:rPr lang="en-US" b="1" dirty="0" err="1" smtClean="0"/>
              <a:t>toxicodendron</a:t>
            </a:r>
            <a:r>
              <a:rPr lang="en-US" b="1" dirty="0" smtClean="0"/>
              <a:t>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Poison ivy</a:t>
            </a:r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Anacardiaceae</a:t>
            </a:r>
            <a:endParaRPr lang="en-US" b="1" dirty="0" smtClean="0"/>
          </a:p>
          <a:p>
            <a:r>
              <a:rPr lang="en-US" b="1" dirty="0" smtClean="0"/>
              <a:t>PU –Fresh Leaves</a:t>
            </a:r>
          </a:p>
          <a:p>
            <a:r>
              <a:rPr lang="en-US" b="1" dirty="0" smtClean="0"/>
              <a:t>Distribution - U.S.A</a:t>
            </a:r>
            <a:endParaRPr lang="en-US" b="1" dirty="0"/>
          </a:p>
        </p:txBody>
      </p:sp>
      <p:pic>
        <p:nvPicPr>
          <p:cNvPr id="21506" name="Picture 2" descr="C:\Documents and Settings\Administrator\Desktop\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OCIMUM SANCTUM(</a:t>
            </a:r>
            <a:r>
              <a:rPr lang="en-US" dirty="0" err="1" smtClean="0"/>
              <a:t>Oci-sa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BN – </a:t>
            </a:r>
            <a:r>
              <a:rPr lang="en-US" b="1" dirty="0" err="1" smtClean="0"/>
              <a:t>Ocimum</a:t>
            </a:r>
            <a:r>
              <a:rPr lang="en-US" b="1" dirty="0" smtClean="0"/>
              <a:t>         sanctum </a:t>
            </a:r>
            <a:r>
              <a:rPr lang="en-US" b="1" dirty="0" err="1" smtClean="0"/>
              <a:t>linn</a:t>
            </a:r>
            <a:endParaRPr lang="en-US" b="1" dirty="0" smtClean="0"/>
          </a:p>
          <a:p>
            <a:r>
              <a:rPr lang="en-US" b="1" dirty="0" smtClean="0"/>
              <a:t>CN – Holy basil, </a:t>
            </a:r>
            <a:r>
              <a:rPr lang="en-US" b="1" dirty="0" err="1" smtClean="0"/>
              <a:t>Thulsi</a:t>
            </a:r>
            <a:endParaRPr lang="en-US" b="1" dirty="0" smtClean="0"/>
          </a:p>
          <a:p>
            <a:r>
              <a:rPr lang="en-US" b="1" dirty="0" smtClean="0"/>
              <a:t>FAMILY – </a:t>
            </a:r>
            <a:r>
              <a:rPr lang="en-US" b="1" dirty="0" err="1" smtClean="0"/>
              <a:t>Labiateae</a:t>
            </a:r>
            <a:endParaRPr lang="en-US" b="1" dirty="0" smtClean="0"/>
          </a:p>
          <a:p>
            <a:r>
              <a:rPr lang="en-US" b="1" dirty="0" smtClean="0"/>
              <a:t>PART USED – Whole plant without root</a:t>
            </a:r>
          </a:p>
          <a:p>
            <a:r>
              <a:rPr lang="en-US" b="1" dirty="0" smtClean="0"/>
              <a:t>Distribution - India</a:t>
            </a:r>
            <a:endParaRPr lang="en-US" b="1" dirty="0"/>
          </a:p>
        </p:txBody>
      </p:sp>
      <p:pic>
        <p:nvPicPr>
          <p:cNvPr id="4098" name="Picture 2" descr="C:\Documents and Settings\Administrator\My Documents\thULAS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1143000"/>
            <a:ext cx="4876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effectLst/>
              </a:rPr>
              <a:t>TYLOPHORA INDICA(</a:t>
            </a:r>
            <a:r>
              <a:rPr lang="en-IN" dirty="0" err="1" smtClean="0">
                <a:effectLst/>
              </a:rPr>
              <a:t>Tyl-i</a:t>
            </a:r>
            <a:r>
              <a:rPr lang="en-IN" dirty="0" smtClean="0">
                <a:effectLst/>
              </a:rPr>
              <a:t>)</a:t>
            </a:r>
            <a:endParaRPr lang="en-IN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b="1" dirty="0" smtClean="0"/>
              <a:t>BN – </a:t>
            </a:r>
            <a:r>
              <a:rPr lang="en-IN" b="1" dirty="0" err="1" smtClean="0"/>
              <a:t>Tylophora</a:t>
            </a:r>
            <a:r>
              <a:rPr lang="en-IN" b="1" dirty="0" smtClean="0"/>
              <a:t> </a:t>
            </a:r>
            <a:r>
              <a:rPr lang="en-IN" b="1" dirty="0" err="1" smtClean="0"/>
              <a:t>indica</a:t>
            </a:r>
            <a:r>
              <a:rPr lang="en-IN" b="1" dirty="0" smtClean="0"/>
              <a:t> </a:t>
            </a:r>
            <a:r>
              <a:rPr lang="en-IN" b="1" dirty="0" err="1" smtClean="0"/>
              <a:t>wight</a:t>
            </a:r>
            <a:endParaRPr lang="en-IN" b="1" dirty="0" smtClean="0"/>
          </a:p>
          <a:p>
            <a:r>
              <a:rPr lang="en-IN" b="1" dirty="0" smtClean="0"/>
              <a:t>CN – Emetic swallow </a:t>
            </a:r>
            <a:r>
              <a:rPr lang="en-IN" b="1" dirty="0" err="1" smtClean="0"/>
              <a:t>wort</a:t>
            </a:r>
            <a:endParaRPr lang="en-IN" b="1" dirty="0" smtClean="0"/>
          </a:p>
          <a:p>
            <a:r>
              <a:rPr lang="en-IN" b="1" dirty="0" smtClean="0"/>
              <a:t>FAMILY – </a:t>
            </a:r>
            <a:r>
              <a:rPr lang="en-IN" b="1" dirty="0" err="1" smtClean="0"/>
              <a:t>Asclepiadaceae</a:t>
            </a:r>
            <a:endParaRPr lang="en-IN" b="1" dirty="0" smtClean="0"/>
          </a:p>
          <a:p>
            <a:r>
              <a:rPr lang="en-IN" b="1" dirty="0" smtClean="0"/>
              <a:t>PU –Fresh Leaves</a:t>
            </a:r>
          </a:p>
          <a:p>
            <a:r>
              <a:rPr lang="en-IN" b="1" dirty="0" smtClean="0"/>
              <a:t>Distribution - India</a:t>
            </a:r>
          </a:p>
          <a:p>
            <a:endParaRPr lang="en-IN" b="1" dirty="0"/>
          </a:p>
        </p:txBody>
      </p:sp>
      <p:pic>
        <p:nvPicPr>
          <p:cNvPr id="5" name="Content Placeholder 4" descr="F:\raja\tylophora%20indic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flower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ck5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543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000" b="1" dirty="0" smtClean="0">
              <a:solidFill>
                <a:srgbClr val="990000"/>
              </a:solidFill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000" b="1" u="sng" dirty="0" smtClean="0">
                <a:solidFill>
                  <a:srgbClr val="990000"/>
                </a:solidFill>
                <a:effectLst/>
                <a:latin typeface="Arial" charset="0"/>
              </a:rPr>
              <a:t>FLOWERS</a:t>
            </a: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Flower bud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Prunus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spinosa</a:t>
            </a:r>
            <a:endParaRPr lang="en-US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fr-FR" sz="3000" b="1" dirty="0" smtClean="0">
                <a:solidFill>
                  <a:srgbClr val="3333FF"/>
                </a:solidFill>
                <a:effectLst/>
                <a:latin typeface="Arial" charset="0"/>
              </a:rPr>
              <a:t>Stigma</a:t>
            </a:r>
            <a:r>
              <a:rPr lang="fr-FR" sz="3000" b="1" dirty="0" smtClean="0">
                <a:effectLst/>
                <a:latin typeface="Arial" charset="0"/>
              </a:rPr>
              <a:t> </a:t>
            </a:r>
            <a:r>
              <a:rPr lang="fr-FR" sz="3000" b="1" dirty="0" smtClean="0">
                <a:solidFill>
                  <a:srgbClr val="000000"/>
                </a:solidFill>
                <a:effectLst/>
                <a:latin typeface="Arial" charset="0"/>
              </a:rPr>
              <a:t>: Crocus </a:t>
            </a:r>
            <a:r>
              <a:rPr lang="fr-FR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sativus</a:t>
            </a:r>
            <a:endParaRPr lang="fr-FR" sz="3000" b="1" dirty="0" smtClean="0">
              <a:solidFill>
                <a:srgbClr val="000000"/>
              </a:solidFill>
              <a:effectLst/>
              <a:latin typeface="Arial" charset="0"/>
            </a:endParaRPr>
          </a:p>
          <a:p>
            <a:pPr eaLnBrk="1" hangingPunct="1">
              <a:buClr>
                <a:srgbClr val="990000"/>
              </a:buClr>
              <a:buSzTx/>
              <a:buFontTx/>
              <a:buChar char="•"/>
            </a:pPr>
            <a:r>
              <a:rPr lang="en-US" sz="3000" b="1" dirty="0" smtClean="0">
                <a:solidFill>
                  <a:srgbClr val="3333FF"/>
                </a:solidFill>
                <a:effectLst/>
                <a:latin typeface="Arial" charset="0"/>
              </a:rPr>
              <a:t>Flowering heads</a:t>
            </a:r>
            <a:r>
              <a:rPr lang="en-US" sz="3000" b="1" dirty="0" smtClean="0">
                <a:effectLst/>
                <a:latin typeface="Arial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: </a:t>
            </a:r>
            <a:r>
              <a:rPr lang="en-US" sz="3000" b="1" dirty="0" err="1" smtClean="0">
                <a:solidFill>
                  <a:srgbClr val="000000"/>
                </a:solidFill>
                <a:effectLst/>
                <a:latin typeface="Arial" charset="0"/>
              </a:rPr>
              <a:t>Cina</a:t>
            </a: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, Calendula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000" b="1" dirty="0" smtClean="0">
                <a:solidFill>
                  <a:srgbClr val="000000"/>
                </a:solidFill>
                <a:effectLst/>
                <a:latin typeface="Arial" charset="0"/>
              </a:rPr>
              <a:t>   </a:t>
            </a:r>
          </a:p>
        </p:txBody>
      </p:sp>
      <p:pic>
        <p:nvPicPr>
          <p:cNvPr id="7172" name="Picture 7" descr="sf2a411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38862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sf2a411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7F7"/>
              </a:clrFrom>
              <a:clrTo>
                <a:srgbClr val="F3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1447800"/>
            <a:ext cx="709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CINA(</a:t>
            </a:r>
            <a:r>
              <a:rPr lang="en-US" dirty="0" err="1" smtClean="0"/>
              <a:t>Cina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Artemisia </a:t>
            </a:r>
            <a:r>
              <a:rPr lang="en-US" dirty="0" err="1" smtClean="0"/>
              <a:t>maritima</a:t>
            </a:r>
            <a:r>
              <a:rPr lang="en-US" dirty="0" smtClean="0"/>
              <a:t> 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Wormseed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Compositae</a:t>
            </a:r>
            <a:endParaRPr lang="en-US" dirty="0" smtClean="0"/>
          </a:p>
          <a:p>
            <a:r>
              <a:rPr lang="en-US" dirty="0" smtClean="0"/>
              <a:t>PU – Flower heads</a:t>
            </a:r>
          </a:p>
          <a:p>
            <a:r>
              <a:rPr lang="en-US" dirty="0" smtClean="0"/>
              <a:t>Distribution – Western Himalayas</a:t>
            </a:r>
            <a:endParaRPr lang="en-US" dirty="0"/>
          </a:p>
        </p:txBody>
      </p:sp>
      <p:pic>
        <p:nvPicPr>
          <p:cNvPr id="1026" name="Picture 2" descr="C:\Documents and Settings\Administrator\Desktop\ci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419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Prunus</a:t>
            </a:r>
            <a:r>
              <a:rPr lang="en-US" dirty="0" smtClean="0"/>
              <a:t> </a:t>
            </a:r>
            <a:r>
              <a:rPr lang="en-US" dirty="0" err="1" smtClean="0"/>
              <a:t>spinosa</a:t>
            </a:r>
            <a:r>
              <a:rPr lang="en-US" dirty="0" smtClean="0"/>
              <a:t>(</a:t>
            </a:r>
            <a:r>
              <a:rPr lang="en-US" dirty="0" err="1" smtClean="0"/>
              <a:t>Prun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</a:t>
            </a:r>
            <a:r>
              <a:rPr lang="en-US" dirty="0" err="1" smtClean="0"/>
              <a:t>Prunus</a:t>
            </a:r>
            <a:r>
              <a:rPr lang="en-US" dirty="0" smtClean="0"/>
              <a:t> </a:t>
            </a:r>
            <a:r>
              <a:rPr lang="en-US" dirty="0" err="1" smtClean="0"/>
              <a:t>spinosa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FAMILY – </a:t>
            </a:r>
            <a:r>
              <a:rPr lang="en-US" dirty="0" err="1" smtClean="0"/>
              <a:t>Rosaceae</a:t>
            </a:r>
            <a:endParaRPr lang="en-US" dirty="0" smtClean="0"/>
          </a:p>
          <a:p>
            <a:r>
              <a:rPr lang="en-US" dirty="0" smtClean="0"/>
              <a:t>CN – Black thorn</a:t>
            </a:r>
          </a:p>
          <a:p>
            <a:r>
              <a:rPr lang="en-US" dirty="0" smtClean="0"/>
              <a:t>PU – Flower bud just before flowering</a:t>
            </a:r>
          </a:p>
          <a:p>
            <a:r>
              <a:rPr lang="en-US" dirty="0" smtClean="0"/>
              <a:t>Distribution – Europe, America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530" name="Picture 2" descr="C:\Documents and Settings\Administrator\Desktop\prun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962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CROCUS SATIVUS(Croc)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Crocus </a:t>
            </a:r>
            <a:r>
              <a:rPr lang="en-US" dirty="0" err="1" smtClean="0"/>
              <a:t>sativus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Saffron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Iridaceae</a:t>
            </a:r>
            <a:endParaRPr lang="en-US" dirty="0" smtClean="0"/>
          </a:p>
          <a:p>
            <a:r>
              <a:rPr lang="en-US" dirty="0" smtClean="0"/>
              <a:t>PU – Dried stigma of flower</a:t>
            </a:r>
          </a:p>
          <a:p>
            <a:r>
              <a:rPr lang="en-US" dirty="0" smtClean="0"/>
              <a:t>Distribution – India, Europe</a:t>
            </a:r>
            <a:endParaRPr lang="en-US" dirty="0"/>
          </a:p>
        </p:txBody>
      </p:sp>
      <p:pic>
        <p:nvPicPr>
          <p:cNvPr id="23554" name="Picture 2" descr="C:\Documents and Settings\Administrator\Desktop\croc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411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Helianthus </a:t>
            </a:r>
            <a:r>
              <a:rPr lang="en-US" dirty="0" err="1" smtClean="0"/>
              <a:t>annus</a:t>
            </a:r>
            <a:r>
              <a:rPr lang="en-US" dirty="0" smtClean="0"/>
              <a:t>(</a:t>
            </a:r>
            <a:r>
              <a:rPr lang="en-US" dirty="0" err="1" smtClean="0"/>
              <a:t>Helia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Helianthus </a:t>
            </a:r>
            <a:r>
              <a:rPr lang="en-US" dirty="0" err="1" smtClean="0"/>
              <a:t>annus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r>
              <a:rPr lang="en-US" dirty="0" smtClean="0"/>
              <a:t>CN – Sunflower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Compositae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PU – Flower head</a:t>
            </a:r>
          </a:p>
          <a:p>
            <a:r>
              <a:rPr lang="en-US" dirty="0" smtClean="0"/>
              <a:t>Distribution - India</a:t>
            </a:r>
            <a:endParaRPr lang="en-US" dirty="0"/>
          </a:p>
        </p:txBody>
      </p:sp>
      <p:pic>
        <p:nvPicPr>
          <p:cNvPr id="25602" name="Picture 2" descr="C:\Documents and Settings\Administrator\Desktop\he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143001"/>
            <a:ext cx="4419600" cy="5614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CALENDULA OFFICIANALIS(</a:t>
            </a:r>
            <a:r>
              <a:rPr lang="en-IN" dirty="0" err="1" smtClean="0"/>
              <a:t>Calen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Calendula </a:t>
            </a:r>
            <a:r>
              <a:rPr lang="en-IN" dirty="0" err="1" smtClean="0"/>
              <a:t>officianalis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FAMILY – </a:t>
            </a:r>
            <a:r>
              <a:rPr lang="en-IN" dirty="0" err="1" smtClean="0"/>
              <a:t>Compositae</a:t>
            </a:r>
            <a:endParaRPr lang="en-IN" dirty="0" smtClean="0"/>
          </a:p>
          <a:p>
            <a:r>
              <a:rPr lang="en-IN" dirty="0" smtClean="0"/>
              <a:t>CN – Marigold</a:t>
            </a:r>
          </a:p>
          <a:p>
            <a:r>
              <a:rPr lang="en-IN" dirty="0" smtClean="0"/>
              <a:t>PU – Flower</a:t>
            </a:r>
          </a:p>
          <a:p>
            <a:r>
              <a:rPr lang="en-IN" dirty="0" smtClean="0"/>
              <a:t>Distribution – India(Punjab)</a:t>
            </a:r>
            <a:endParaRPr lang="en-IN" dirty="0"/>
          </a:p>
        </p:txBody>
      </p:sp>
      <p:pic>
        <p:nvPicPr>
          <p:cNvPr id="5" name="Content Placeholder 4" descr="G:\New Folder (2)\raja\calendula-seeds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167640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CANNABIS SATIVA(</a:t>
            </a:r>
            <a:r>
              <a:rPr lang="en-US" dirty="0" err="1" smtClean="0"/>
              <a:t>Cann</a:t>
            </a:r>
            <a:r>
              <a:rPr lang="en-US" dirty="0" smtClean="0"/>
              <a:t>-s)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BN – Cannabis sativa lam</a:t>
            </a:r>
          </a:p>
          <a:p>
            <a:r>
              <a:rPr lang="en-US" dirty="0" smtClean="0"/>
              <a:t>FAMILY – </a:t>
            </a:r>
            <a:r>
              <a:rPr lang="en-US" dirty="0" err="1" smtClean="0"/>
              <a:t>Cannabinaceae</a:t>
            </a:r>
            <a:endParaRPr lang="en-US" dirty="0" smtClean="0"/>
          </a:p>
          <a:p>
            <a:r>
              <a:rPr lang="en-US" dirty="0" smtClean="0"/>
              <a:t>CN – Indian hemp, </a:t>
            </a:r>
            <a:r>
              <a:rPr lang="en-US" dirty="0" err="1" smtClean="0"/>
              <a:t>Ganga</a:t>
            </a:r>
            <a:endParaRPr lang="en-US" dirty="0" smtClean="0"/>
          </a:p>
          <a:p>
            <a:r>
              <a:rPr lang="en-US" dirty="0" smtClean="0"/>
              <a:t>PU – Flowering tops</a:t>
            </a:r>
          </a:p>
          <a:p>
            <a:r>
              <a:rPr lang="en-US" dirty="0" smtClean="0"/>
              <a:t>Distribution – China, India</a:t>
            </a:r>
            <a:endParaRPr lang="en-US" dirty="0"/>
          </a:p>
        </p:txBody>
      </p:sp>
      <p:pic>
        <p:nvPicPr>
          <p:cNvPr id="2050" name="Picture 2" descr="C:\Users\Adi\Desktop\pic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300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"/>
            <a:ext cx="7943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EUPATORIUM PERFOLIATUM(</a:t>
            </a:r>
            <a:r>
              <a:rPr lang="en-IN" dirty="0" err="1" smtClean="0"/>
              <a:t>Eup</a:t>
            </a:r>
            <a:r>
              <a:rPr lang="en-IN" dirty="0" smtClean="0"/>
              <a:t>-per)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BN – Eupatorium </a:t>
            </a:r>
            <a:r>
              <a:rPr lang="en-IN" dirty="0" err="1" smtClean="0"/>
              <a:t>perfoliatum</a:t>
            </a:r>
            <a:r>
              <a:rPr lang="en-IN" dirty="0" smtClean="0"/>
              <a:t> </a:t>
            </a:r>
            <a:r>
              <a:rPr lang="en-IN" dirty="0" err="1" smtClean="0"/>
              <a:t>linn</a:t>
            </a:r>
            <a:endParaRPr lang="en-IN" dirty="0" smtClean="0"/>
          </a:p>
          <a:p>
            <a:r>
              <a:rPr lang="en-IN" dirty="0" smtClean="0"/>
              <a:t>CN – Boneset</a:t>
            </a:r>
          </a:p>
          <a:p>
            <a:r>
              <a:rPr lang="en-IN" dirty="0" smtClean="0"/>
              <a:t>PU – Flowering Tops</a:t>
            </a:r>
          </a:p>
          <a:p>
            <a:r>
              <a:rPr lang="en-IN" dirty="0" smtClean="0"/>
              <a:t>FAMILY – </a:t>
            </a:r>
            <a:r>
              <a:rPr lang="en-IN" dirty="0" err="1" smtClean="0"/>
              <a:t>Compositae</a:t>
            </a:r>
            <a:endParaRPr lang="en-IN" dirty="0" smtClean="0"/>
          </a:p>
          <a:p>
            <a:r>
              <a:rPr lang="en-IN" dirty="0" smtClean="0"/>
              <a:t>Distribution – North America</a:t>
            </a:r>
            <a:endParaRPr lang="en-IN" dirty="0"/>
          </a:p>
        </p:txBody>
      </p:sp>
      <p:pic>
        <p:nvPicPr>
          <p:cNvPr id="5" name="Content Placeholder 4" descr="G:\New Folder (2)\raja\Eupatorium_perfoliatum_plant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524000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2021</TotalTime>
  <Words>3055</Words>
  <Application>Microsoft Office PowerPoint</Application>
  <PresentationFormat>On-screen Show (4:3)</PresentationFormat>
  <Paragraphs>817</Paragraphs>
  <Slides>144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144</vt:i4>
      </vt:variant>
    </vt:vector>
  </HeadingPairs>
  <TitlesOfParts>
    <vt:vector size="146" baseType="lpstr">
      <vt:lpstr>Solstice</vt:lpstr>
      <vt:lpstr>Office Theme</vt:lpstr>
      <vt:lpstr>SOURCES  OF HOMOEOPATHIC DRUGS</vt:lpstr>
      <vt:lpstr>METHODS OF STUDY </vt:lpstr>
      <vt:lpstr>Slide 3</vt:lpstr>
      <vt:lpstr> MORPHOLOGICAL STUDY OF PLANT DRUGS</vt:lpstr>
      <vt:lpstr>MORPHOLOGICAL CLASSIFICATION</vt:lpstr>
      <vt:lpstr>ALFALFA(Alf)</vt:lpstr>
      <vt:lpstr>LOBELIA INFLATA(Lob)</vt:lpstr>
      <vt:lpstr>MENTHA PIPERITA(Menth)</vt:lpstr>
      <vt:lpstr>OCIMUM SANCTUM(Oci-sa)</vt:lpstr>
      <vt:lpstr>Achyranthes aspera(Achy-a)</vt:lpstr>
      <vt:lpstr>ACALYPHA INDICA(Acal)</vt:lpstr>
      <vt:lpstr>ACONITUM NAPELLUS(Acon)</vt:lpstr>
      <vt:lpstr>BELLADONNA(Bell)</vt:lpstr>
      <vt:lpstr>CHAMOMILLA(Cham)</vt:lpstr>
      <vt:lpstr>ARNICA MONTANA(Arn)</vt:lpstr>
      <vt:lpstr>EUPHRASIA OFFICIANALIS(Euphr)</vt:lpstr>
      <vt:lpstr>AETHUSA CYNAPIUM(Aeth)</vt:lpstr>
      <vt:lpstr>VINCA MINOR(Vinc)</vt:lpstr>
      <vt:lpstr>CHELIDONIUM MAJUS(Chel)</vt:lpstr>
      <vt:lpstr>HYDROCOTYLE ASIATICA(Hydrc)</vt:lpstr>
      <vt:lpstr>STRAMONIUM(Stram)</vt:lpstr>
      <vt:lpstr>PULSATILLA NIGRICANS(Puls)</vt:lpstr>
      <vt:lpstr>ECHINACEA(Echi-p)</vt:lpstr>
      <vt:lpstr>SENECIO AUREUS(Senec)</vt:lpstr>
      <vt:lpstr>FRUITS</vt:lpstr>
      <vt:lpstr>Slide 26</vt:lpstr>
      <vt:lpstr>Apium graveolens(Ap-g)</vt:lpstr>
      <vt:lpstr>Apium graveolens</vt:lpstr>
      <vt:lpstr>CARICA PAPAYA</vt:lpstr>
      <vt:lpstr>Embelia ribes(Emb-r)</vt:lpstr>
      <vt:lpstr>Embelica officianalis(Emblc)</vt:lpstr>
      <vt:lpstr>Momordica charantia(Mom-ch)</vt:lpstr>
      <vt:lpstr>AGNUS CASTUS(Agn)</vt:lpstr>
      <vt:lpstr>SABAL SERRULATA(Sabal)</vt:lpstr>
      <vt:lpstr>JUNIPER COMMUNIS(Juni-c)</vt:lpstr>
      <vt:lpstr>SOLANUM NIGRUM(Sol-ni)</vt:lpstr>
      <vt:lpstr>VISCUM ALBUM(Visc)</vt:lpstr>
      <vt:lpstr>DRIED FRUITS (nuts)</vt:lpstr>
      <vt:lpstr>Aesculus hippocastanum(Aesc)</vt:lpstr>
      <vt:lpstr>Terminalia chebula(Term-c)</vt:lpstr>
      <vt:lpstr>Dolichos pruriens(Dol)</vt:lpstr>
      <vt:lpstr>Capsicum annum(Caps)</vt:lpstr>
      <vt:lpstr> ROOTS</vt:lpstr>
      <vt:lpstr>Slide 44</vt:lpstr>
      <vt:lpstr>ARALIA RACEMOSA(Aral)</vt:lpstr>
      <vt:lpstr>ABROMA   AUGUSTA(Abrom-a)</vt:lpstr>
      <vt:lpstr>BRYONIA ALBA(Bry)</vt:lpstr>
      <vt:lpstr>JALAPA(Jal)</vt:lpstr>
      <vt:lpstr>PHYTOLACCA(Phyt)</vt:lpstr>
      <vt:lpstr>RAPHANUS SATIVUS(Raph)</vt:lpstr>
      <vt:lpstr>IPECACUANHA(Ip)</vt:lpstr>
      <vt:lpstr>WYETHIA HELENOIDES(Wye)</vt:lpstr>
      <vt:lpstr>PAEONIA OFFICINALIS(Paeon)</vt:lpstr>
      <vt:lpstr>CALOTROPIS GIGENTIA(Calo)</vt:lpstr>
      <vt:lpstr>RAUWOLFIA SERPENTINA(Rauw)</vt:lpstr>
      <vt:lpstr>Ficus indica(Fic-i)</vt:lpstr>
      <vt:lpstr>SENEGA(Seneg)</vt:lpstr>
      <vt:lpstr>STEM</vt:lpstr>
      <vt:lpstr>Slide 59</vt:lpstr>
      <vt:lpstr>Cactus grandiflorus(Cact)</vt:lpstr>
      <vt:lpstr>ASPARAGUS OFFICIANALIS(Aspar)</vt:lpstr>
      <vt:lpstr>BULB</vt:lpstr>
      <vt:lpstr>Allium cepa(All-c)</vt:lpstr>
      <vt:lpstr>Allium sativum(All-s)</vt:lpstr>
      <vt:lpstr>RHIZOME</vt:lpstr>
      <vt:lpstr>Helleborus niger(Hell)</vt:lpstr>
      <vt:lpstr>Acorus calamus(Acor)</vt:lpstr>
      <vt:lpstr>Aletris farinosa(Alet)</vt:lpstr>
      <vt:lpstr>Sangunaria canadensis(Sang)</vt:lpstr>
      <vt:lpstr>GELSEMIUM SEMPERVIRENS(Gels)</vt:lpstr>
      <vt:lpstr>Zingiber officianalis(Zing)</vt:lpstr>
      <vt:lpstr>Curcuma  longa(Curc)</vt:lpstr>
      <vt:lpstr>Podophyllum peltatum(Podo)</vt:lpstr>
      <vt:lpstr>HYDRASTIS CANADENSIS(Hydr)</vt:lpstr>
      <vt:lpstr>VALERIANA OFFICINALIS(Valer)</vt:lpstr>
      <vt:lpstr>Colchicum autumnale(Colch)</vt:lpstr>
      <vt:lpstr>LEAVES</vt:lpstr>
      <vt:lpstr>Slide 78</vt:lpstr>
      <vt:lpstr>Eucalyptus globulus(Eucal)</vt:lpstr>
      <vt:lpstr>SENNA(Senn)</vt:lpstr>
      <vt:lpstr>Coca(Coca)</vt:lpstr>
      <vt:lpstr>coca</vt:lpstr>
      <vt:lpstr>TABACUM(Tab)</vt:lpstr>
      <vt:lpstr>AEGLE FOLIA(Aegle-f)</vt:lpstr>
      <vt:lpstr>Digitalis Purpurea(Dig)</vt:lpstr>
      <vt:lpstr>Digitalis leaf</vt:lpstr>
      <vt:lpstr>JABORANDI(Jab) </vt:lpstr>
      <vt:lpstr>Kalmia latifolia(Kalm)</vt:lpstr>
      <vt:lpstr>Rhus toxicodendron(Rhus-t)</vt:lpstr>
      <vt:lpstr>TYLOPHORA INDICA(Tyl-i)</vt:lpstr>
      <vt:lpstr>flower</vt:lpstr>
      <vt:lpstr>Slide 92</vt:lpstr>
      <vt:lpstr>CINA(Cina)</vt:lpstr>
      <vt:lpstr>Prunus spinosa(Prun)</vt:lpstr>
      <vt:lpstr>CROCUS SATIVUS(Croc)</vt:lpstr>
      <vt:lpstr>Helianthus annus(Helia)</vt:lpstr>
      <vt:lpstr>CALENDULA OFFICIANALIS(Calen)</vt:lpstr>
      <vt:lpstr>CANNABIS SATIVA(Cann-s)</vt:lpstr>
      <vt:lpstr>EUPATORIUM PERFOLIATUM(Eup-per)</vt:lpstr>
      <vt:lpstr>SEEDS</vt:lpstr>
      <vt:lpstr>Slide 101</vt:lpstr>
      <vt:lpstr>AVENA SATIVA(Aven)</vt:lpstr>
      <vt:lpstr>Nux  vomica(Nux-v) </vt:lpstr>
      <vt:lpstr>Areca catechu(Arec)</vt:lpstr>
      <vt:lpstr>CUCURBITA PEPO(Cuc-p)</vt:lpstr>
      <vt:lpstr>IGNATIA AMARA(Ign)</vt:lpstr>
      <vt:lpstr>SYZYGIUM JAMBOLANUM(Syzyg)</vt:lpstr>
      <vt:lpstr>COFFEA CRUDA(Coff)</vt:lpstr>
      <vt:lpstr>CEDRON(Cedr)</vt:lpstr>
      <vt:lpstr>ABEL MOSCHUS(Abel)</vt:lpstr>
      <vt:lpstr>COCCULUS INDICUS(Cocc)</vt:lpstr>
      <vt:lpstr>NUX VOMICA</vt:lpstr>
      <vt:lpstr>COCCULUS INDICUS</vt:lpstr>
      <vt:lpstr>CARDUS MARIANUS(Card-m)</vt:lpstr>
      <vt:lpstr>Abrus precatorius(Abr)</vt:lpstr>
      <vt:lpstr>NUX MOSCHATA(Nux-m)</vt:lpstr>
      <vt:lpstr>BARK</vt:lpstr>
      <vt:lpstr>Slide 118</vt:lpstr>
      <vt:lpstr>ABIES  NIGRA(Abies-n)</vt:lpstr>
      <vt:lpstr>SALIX NIGRA(Sal-n)</vt:lpstr>
      <vt:lpstr>VIBURNUM OPULUS(Vib)</vt:lpstr>
      <vt:lpstr>ALSTONIA SCHOLARIS(Alst-s)</vt:lpstr>
      <vt:lpstr>CONDURANGO(Cond)</vt:lpstr>
      <vt:lpstr>CINCHONA OFFICINALIS(China)</vt:lpstr>
      <vt:lpstr>CINCHONA BARK</vt:lpstr>
      <vt:lpstr>MEZEREUM(Mez)</vt:lpstr>
      <vt:lpstr>CINNAMON(Cinnm)</vt:lpstr>
      <vt:lpstr>FRAXINUS AMERICANA(Frax)</vt:lpstr>
      <vt:lpstr>BAPTISIA TINCTORIA(Bapt)</vt:lpstr>
      <vt:lpstr>BERBERIS VULGARIS(Berb)</vt:lpstr>
      <vt:lpstr>HAMAMELIS VIRGINICA(Ham)</vt:lpstr>
      <vt:lpstr>GOSSYPIUM HERBACEUM(Goss)</vt:lpstr>
      <vt:lpstr>JANOSIA ASHOKA(Joan)</vt:lpstr>
      <vt:lpstr>AZADIRACHTA INDICA(Aza)</vt:lpstr>
      <vt:lpstr>TERMINALIA ARJUNA(Term-a)</vt:lpstr>
      <vt:lpstr>Slide 136</vt:lpstr>
      <vt:lpstr>ALOE SOCOTRINA(Aloe)</vt:lpstr>
      <vt:lpstr>ASAFOETIDA(Asaf)</vt:lpstr>
      <vt:lpstr>BALSAMUM PERUVIANUM(Bals-p)</vt:lpstr>
      <vt:lpstr>ANACARDIUM OCCIDENTALE (Anac-oc)</vt:lpstr>
      <vt:lpstr>CROTON TIGLIUM(Crot-t)</vt:lpstr>
      <vt:lpstr>Opium(Op)</vt:lpstr>
      <vt:lpstr>RICINUS COMMUNIS(Ric)</vt:lpstr>
      <vt:lpstr>SANTALUM ALBUM(Sant)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SOURCES  OF HOMOEOPATHIC DRUGS</dc:title>
  <dc:creator>HCL-1</dc:creator>
  <cp:lastModifiedBy>New</cp:lastModifiedBy>
  <cp:revision>422</cp:revision>
  <dcterms:created xsi:type="dcterms:W3CDTF">2015-04-16T05:41:09Z</dcterms:created>
  <dcterms:modified xsi:type="dcterms:W3CDTF">2019-05-30T06:48:14Z</dcterms:modified>
</cp:coreProperties>
</file>